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5"/>
  </p:notesMasterIdLst>
  <p:handoutMasterIdLst>
    <p:handoutMasterId r:id="rId56"/>
  </p:handoutMasterIdLst>
  <p:sldIdLst>
    <p:sldId id="401" r:id="rId5"/>
    <p:sldId id="402" r:id="rId6"/>
    <p:sldId id="415" r:id="rId7"/>
    <p:sldId id="420" r:id="rId8"/>
    <p:sldId id="421" r:id="rId9"/>
    <p:sldId id="422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0" r:id="rId18"/>
    <p:sldId id="431" r:id="rId19"/>
    <p:sldId id="432" r:id="rId20"/>
    <p:sldId id="433" r:id="rId21"/>
    <p:sldId id="434" r:id="rId22"/>
    <p:sldId id="435" r:id="rId23"/>
    <p:sldId id="462" r:id="rId24"/>
    <p:sldId id="440" r:id="rId25"/>
    <p:sldId id="463" r:id="rId26"/>
    <p:sldId id="436" r:id="rId27"/>
    <p:sldId id="437" r:id="rId28"/>
    <p:sldId id="438" r:id="rId29"/>
    <p:sldId id="439" r:id="rId30"/>
    <p:sldId id="441" r:id="rId31"/>
    <p:sldId id="442" r:id="rId32"/>
    <p:sldId id="443" r:id="rId33"/>
    <p:sldId id="444" r:id="rId34"/>
    <p:sldId id="445" r:id="rId35"/>
    <p:sldId id="446" r:id="rId36"/>
    <p:sldId id="447" r:id="rId37"/>
    <p:sldId id="448" r:id="rId38"/>
    <p:sldId id="449" r:id="rId39"/>
    <p:sldId id="450" r:id="rId40"/>
    <p:sldId id="451" r:id="rId41"/>
    <p:sldId id="453" r:id="rId42"/>
    <p:sldId id="452" r:id="rId43"/>
    <p:sldId id="454" r:id="rId44"/>
    <p:sldId id="456" r:id="rId45"/>
    <p:sldId id="455" r:id="rId46"/>
    <p:sldId id="457" r:id="rId47"/>
    <p:sldId id="458" r:id="rId48"/>
    <p:sldId id="459" r:id="rId49"/>
    <p:sldId id="460" r:id="rId50"/>
    <p:sldId id="464" r:id="rId51"/>
    <p:sldId id="465" r:id="rId52"/>
    <p:sldId id="461" r:id="rId53"/>
    <p:sldId id="466" r:id="rId54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9">
          <p15:clr>
            <a:srgbClr val="A4A3A4"/>
          </p15:clr>
        </p15:guide>
        <p15:guide id="2" pos="3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 Smurov" initials="IS" lastIdx="1" clrIdx="0">
    <p:extLst>
      <p:ext uri="{19B8F6BF-5375-455C-9EA6-DF929625EA0E}">
        <p15:presenceInfo xmlns:p15="http://schemas.microsoft.com/office/powerpoint/2012/main" userId="S-1-5-21-110828301-91891383-1586563796-156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2A5"/>
    <a:srgbClr val="C60C30"/>
    <a:srgbClr val="A6A6A6"/>
    <a:srgbClr val="969696"/>
    <a:srgbClr val="404040"/>
    <a:srgbClr val="FFFFFF"/>
    <a:srgbClr val="8D09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29" autoAdjust="0"/>
    <p:restoredTop sz="94569" autoAdjust="0"/>
  </p:normalViewPr>
  <p:slideViewPr>
    <p:cSldViewPr snapToObjects="1">
      <p:cViewPr varScale="1">
        <p:scale>
          <a:sx n="155" d="100"/>
          <a:sy n="155" d="100"/>
        </p:scale>
        <p:origin x="379" y="91"/>
      </p:cViewPr>
      <p:guideLst>
        <p:guide orient="horz" pos="3049"/>
        <p:guide pos="3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99" d="100"/>
          <a:sy n="99" d="100"/>
        </p:scale>
        <p:origin x="-3540" y="-96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3FA9-7A1B-4367-86C2-FF0E70E8A278}" type="datetimeFigureOut">
              <a:rPr lang="ru-RU" smtClean="0"/>
              <a:pPr/>
              <a:t>14.10.2019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9B124-EB5F-4579-9517-2F12D044BA3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689652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490E55-9FE2-4CB5-96B2-1FF20DBB9D43}" type="datetimeFigureOut">
              <a:rPr lang="ru-RU" smtClean="0"/>
              <a:pPr/>
              <a:t>14.10.2019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80FDC-4AA4-4303-BA10-9DD3E0DA4EC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77022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757C273-9003-4DA9-B1C4-3A74426D45FF}" type="datetime1">
              <a:rPr lang="ru-RU" smtClean="0"/>
              <a:t>14.10.2019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FDC-4AA4-4303-BA10-9DD3E0DA4EC7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4020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epa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669"/>
            <a:ext cx="9144000" cy="276076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1869673"/>
            <a:ext cx="6732240" cy="124213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460650" y="2526036"/>
            <a:ext cx="6271590" cy="55148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Product version</a:t>
            </a:r>
            <a:endParaRPr lang="ru-RU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3077521"/>
            <a:ext cx="6732240" cy="34289"/>
          </a:xfrm>
          <a:prstGeom prst="rect">
            <a:avLst/>
          </a:prstGeom>
          <a:solidFill>
            <a:srgbClr val="C60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8312" y="3867894"/>
            <a:ext cx="6263928" cy="25652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None/>
              <a:defRPr sz="2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The Author Name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476250" y="1867114"/>
            <a:ext cx="6264696" cy="658922"/>
          </a:xfrm>
        </p:spPr>
        <p:txBody>
          <a:bodyPr lIns="0" tIns="0" rIns="0" bIns="0" anchor="b">
            <a:normAutofit/>
          </a:bodyPr>
          <a:lstStyle>
            <a:lvl1pPr algn="l">
              <a:defRPr sz="4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Product Name</a:t>
            </a:r>
            <a:endParaRPr lang="ru-RU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475740" y="4158177"/>
            <a:ext cx="6263928" cy="236276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None/>
              <a:defRPr sz="2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ABBYY Office 2013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52264" y="4840002"/>
            <a:ext cx="2895600" cy="219838"/>
          </a:xfrm>
        </p:spPr>
        <p:txBody>
          <a:bodyPr lIns="0" rIns="0"/>
          <a:lstStyle/>
          <a:p>
            <a:r>
              <a:rPr lang="en-US" dirty="0" smtClean="0"/>
              <a:t>Confidential             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© Copyright 2013 ABBYY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8402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ide 5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1491632"/>
            <a:ext cx="7200801" cy="2835101"/>
          </a:xfrm>
        </p:spPr>
        <p:txBody>
          <a:bodyPr anchor="t">
            <a:normAutofit/>
          </a:bodyPr>
          <a:lstStyle>
            <a:lvl1pPr algn="l">
              <a:defRPr sz="3600" b="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Slide title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7547" y="951570"/>
            <a:ext cx="7200801" cy="540060"/>
          </a:xfrm>
        </p:spPr>
        <p:txBody>
          <a:bodyPr anchor="b">
            <a:normAutofit/>
          </a:bodyPr>
          <a:lstStyle>
            <a:lvl1pPr marL="0" indent="0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Slide subtitle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Confidential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64288" y="4840002"/>
            <a:ext cx="1728192" cy="216024"/>
          </a:xfrm>
        </p:spPr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672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Slide Title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00150"/>
            <a:ext cx="4038600" cy="3585846"/>
          </a:xfrm>
        </p:spPr>
        <p:txBody>
          <a:bodyPr/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1545584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6458" y="276180"/>
            <a:ext cx="7427913" cy="8914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</a:t>
            </a:r>
            <a:endParaRPr lang="ru-RU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7"/>
            <a:ext cx="3844770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1st column 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1631158"/>
            <a:ext cx="3844770" cy="3154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42030" y="1151337"/>
            <a:ext cx="3844770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2nd column title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42030" y="1631158"/>
            <a:ext cx="3844770" cy="3154840"/>
          </a:xfrm>
        </p:spPr>
        <p:txBody>
          <a:bodyPr/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4190983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Slide Title</a:t>
            </a:r>
            <a:endParaRPr lang="ru-RU" dirty="0"/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00150"/>
            <a:ext cx="8218488" cy="3639852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Slide text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85889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121950" y="1200151"/>
            <a:ext cx="4554506" cy="36397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7200" y="1200151"/>
            <a:ext cx="3106688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2733802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467544" y="1200151"/>
            <a:ext cx="4554506" cy="36397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5562110" y="1200151"/>
            <a:ext cx="3093373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631960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200151"/>
            <a:ext cx="3124690" cy="36397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121950" y="1200151"/>
            <a:ext cx="4553738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3596892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562110" y="1200151"/>
            <a:ext cx="3113578" cy="36397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7200" y="1200151"/>
            <a:ext cx="4564850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1911063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6237185" y="1200150"/>
            <a:ext cx="2438507" cy="2181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7200" y="1200151"/>
            <a:ext cx="5266928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Confidential 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237185" y="3528510"/>
            <a:ext cx="2438507" cy="339386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20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Picture title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37185" y="3867895"/>
            <a:ext cx="2438507" cy="971997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600" i="1" baseline="0">
                <a:solidFill>
                  <a:schemeClr val="bg1">
                    <a:lumMod val="50000"/>
                  </a:schemeClr>
                </a:solidFill>
              </a:defRPr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Picture title details</a:t>
            </a:r>
          </a:p>
        </p:txBody>
      </p:sp>
    </p:spTree>
    <p:extLst>
      <p:ext uri="{BB962C8B-B14F-4D97-AF65-F5344CB8AC3E}">
        <p14:creationId xmlns:p14="http://schemas.microsoft.com/office/powerpoint/2010/main" val="242584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Confidential 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4"/>
          </p:nvPr>
        </p:nvSpPr>
        <p:spPr>
          <a:xfrm>
            <a:off x="468314" y="1131590"/>
            <a:ext cx="953336" cy="1281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468314" y="3618724"/>
            <a:ext cx="1440477" cy="1203276"/>
          </a:xfrm>
        </p:spPr>
        <p:txBody>
          <a:bodyPr tIns="0" bIns="0">
            <a:normAutofit/>
          </a:bodyPr>
          <a:lstStyle>
            <a:lvl1pPr marL="0" indent="0">
              <a:spcBef>
                <a:spcPts val="200"/>
              </a:spcBef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/>
          </p:nvPr>
        </p:nvSpPr>
        <p:spPr>
          <a:xfrm>
            <a:off x="468313" y="2616755"/>
            <a:ext cx="1439121" cy="14223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/>
          </p:nvPr>
        </p:nvSpPr>
        <p:spPr>
          <a:xfrm>
            <a:off x="468314" y="2834796"/>
            <a:ext cx="1448391" cy="748629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468314" y="3583425"/>
            <a:ext cx="12576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/>
          <p:cNvSpPr>
            <a:spLocks noGrp="1"/>
          </p:cNvSpPr>
          <p:nvPr>
            <p:ph idx="23"/>
          </p:nvPr>
        </p:nvSpPr>
        <p:spPr>
          <a:xfrm>
            <a:off x="2158059" y="3618724"/>
            <a:ext cx="1460809" cy="1203276"/>
          </a:xfrm>
        </p:spPr>
        <p:txBody>
          <a:bodyPr tIns="0" bIns="0">
            <a:normAutofit/>
          </a:bodyPr>
          <a:lstStyle>
            <a:lvl1pPr marL="0" indent="0">
              <a:spcBef>
                <a:spcPts val="200"/>
              </a:spcBef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24"/>
          </p:nvPr>
        </p:nvSpPr>
        <p:spPr>
          <a:xfrm>
            <a:off x="2158058" y="2616755"/>
            <a:ext cx="1459435" cy="14223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25"/>
          </p:nvPr>
        </p:nvSpPr>
        <p:spPr>
          <a:xfrm>
            <a:off x="2158059" y="2834796"/>
            <a:ext cx="1468835" cy="748629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2158059" y="3586831"/>
            <a:ext cx="12576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/>
          <p:cNvSpPr>
            <a:spLocks noGrp="1"/>
          </p:cNvSpPr>
          <p:nvPr>
            <p:ph idx="27"/>
          </p:nvPr>
        </p:nvSpPr>
        <p:spPr>
          <a:xfrm>
            <a:off x="3847804" y="3618724"/>
            <a:ext cx="1436384" cy="1203276"/>
          </a:xfrm>
        </p:spPr>
        <p:txBody>
          <a:bodyPr tIns="0" bIns="0">
            <a:normAutofit/>
          </a:bodyPr>
          <a:lstStyle>
            <a:lvl1pPr marL="0" indent="0">
              <a:spcBef>
                <a:spcPts val="200"/>
              </a:spcBef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8"/>
          </p:nvPr>
        </p:nvSpPr>
        <p:spPr>
          <a:xfrm>
            <a:off x="3847803" y="2616755"/>
            <a:ext cx="1435033" cy="14223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29"/>
          </p:nvPr>
        </p:nvSpPr>
        <p:spPr>
          <a:xfrm>
            <a:off x="3847804" y="2834796"/>
            <a:ext cx="1444276" cy="748629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3847804" y="3588158"/>
            <a:ext cx="12576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>
            <a:spLocks noGrp="1"/>
          </p:cNvSpPr>
          <p:nvPr>
            <p:ph idx="31"/>
          </p:nvPr>
        </p:nvSpPr>
        <p:spPr>
          <a:xfrm>
            <a:off x="5537549" y="3618724"/>
            <a:ext cx="1456718" cy="1203276"/>
          </a:xfrm>
        </p:spPr>
        <p:txBody>
          <a:bodyPr tIns="0" bIns="0">
            <a:normAutofit/>
          </a:bodyPr>
          <a:lstStyle>
            <a:lvl1pPr marL="0" indent="0">
              <a:spcBef>
                <a:spcPts val="200"/>
              </a:spcBef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37" name="Content Placeholder 2"/>
          <p:cNvSpPr>
            <a:spLocks noGrp="1"/>
          </p:cNvSpPr>
          <p:nvPr>
            <p:ph idx="32"/>
          </p:nvPr>
        </p:nvSpPr>
        <p:spPr>
          <a:xfrm>
            <a:off x="5537548" y="2616755"/>
            <a:ext cx="1455347" cy="14223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38" name="Content Placeholder 2"/>
          <p:cNvSpPr>
            <a:spLocks noGrp="1"/>
          </p:cNvSpPr>
          <p:nvPr>
            <p:ph idx="33"/>
          </p:nvPr>
        </p:nvSpPr>
        <p:spPr>
          <a:xfrm>
            <a:off x="5537549" y="2834796"/>
            <a:ext cx="1464721" cy="748629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5537549" y="3588158"/>
            <a:ext cx="12576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2"/>
          <p:cNvSpPr>
            <a:spLocks noGrp="1"/>
          </p:cNvSpPr>
          <p:nvPr>
            <p:ph idx="35"/>
          </p:nvPr>
        </p:nvSpPr>
        <p:spPr>
          <a:xfrm>
            <a:off x="7227295" y="3618724"/>
            <a:ext cx="1477050" cy="1203276"/>
          </a:xfrm>
        </p:spPr>
        <p:txBody>
          <a:bodyPr tIns="0" bIns="0">
            <a:normAutofit/>
          </a:bodyPr>
          <a:lstStyle>
            <a:lvl1pPr marL="0" indent="0">
              <a:spcBef>
                <a:spcPts val="200"/>
              </a:spcBef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36"/>
          </p:nvPr>
        </p:nvSpPr>
        <p:spPr>
          <a:xfrm>
            <a:off x="7227295" y="2616755"/>
            <a:ext cx="1475660" cy="14223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idx="37"/>
          </p:nvPr>
        </p:nvSpPr>
        <p:spPr>
          <a:xfrm>
            <a:off x="7227295" y="2834796"/>
            <a:ext cx="1485165" cy="748629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7227295" y="3596298"/>
            <a:ext cx="12576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/>
          <p:cNvSpPr>
            <a:spLocks noGrp="1"/>
          </p:cNvSpPr>
          <p:nvPr>
            <p:ph type="pic" idx="38"/>
          </p:nvPr>
        </p:nvSpPr>
        <p:spPr>
          <a:xfrm>
            <a:off x="2158059" y="1131590"/>
            <a:ext cx="953336" cy="1281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idx="39"/>
          </p:nvPr>
        </p:nvSpPr>
        <p:spPr>
          <a:xfrm>
            <a:off x="3847804" y="1131590"/>
            <a:ext cx="953336" cy="1281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idx="40"/>
          </p:nvPr>
        </p:nvSpPr>
        <p:spPr>
          <a:xfrm>
            <a:off x="5537549" y="1131590"/>
            <a:ext cx="953336" cy="1281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8" name="Picture Placeholder 2"/>
          <p:cNvSpPr>
            <a:spLocks noGrp="1"/>
          </p:cNvSpPr>
          <p:nvPr>
            <p:ph type="pic" idx="41"/>
          </p:nvPr>
        </p:nvSpPr>
        <p:spPr>
          <a:xfrm>
            <a:off x="7227295" y="1131590"/>
            <a:ext cx="953336" cy="1281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0882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pter Sepa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669"/>
            <a:ext cx="9144000" cy="276076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1869673"/>
            <a:ext cx="8172400" cy="124213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460650" y="2526036"/>
            <a:ext cx="7711750" cy="55148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Product version</a:t>
            </a:r>
            <a:endParaRPr lang="ru-RU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52264" y="4840002"/>
            <a:ext cx="2895600" cy="219838"/>
          </a:xfrm>
        </p:spPr>
        <p:txBody>
          <a:bodyPr lIns="0" rIns="0"/>
          <a:lstStyle/>
          <a:p>
            <a:r>
              <a:rPr lang="en-US" dirty="0" smtClean="0"/>
              <a:t>Confidential             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© Copyright 2013 ABBYY</a:t>
            </a:r>
          </a:p>
          <a:p>
            <a:endParaRPr lang="ru-RU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3077521"/>
            <a:ext cx="8172400" cy="34289"/>
          </a:xfrm>
          <a:prstGeom prst="rect">
            <a:avLst/>
          </a:prstGeom>
          <a:solidFill>
            <a:srgbClr val="C60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8312" y="3867894"/>
            <a:ext cx="6263928" cy="25652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None/>
              <a:defRPr sz="2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The Author Name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476250" y="1867114"/>
            <a:ext cx="7696150" cy="658922"/>
          </a:xfrm>
        </p:spPr>
        <p:txBody>
          <a:bodyPr lIns="0" tIns="0" rIns="0" bIns="0" anchor="b">
            <a:normAutofit/>
          </a:bodyPr>
          <a:lstStyle>
            <a:lvl1pPr algn="l">
              <a:defRPr sz="4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Product Name</a:t>
            </a:r>
            <a:endParaRPr lang="ru-RU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475740" y="4158177"/>
            <a:ext cx="6263928" cy="236276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None/>
              <a:defRPr sz="2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ABBYY Office 2013</a:t>
            </a:r>
          </a:p>
        </p:txBody>
      </p:sp>
    </p:spTree>
    <p:extLst>
      <p:ext uri="{BB962C8B-B14F-4D97-AF65-F5344CB8AC3E}">
        <p14:creationId xmlns:p14="http://schemas.microsoft.com/office/powerpoint/2010/main" val="3537904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200151"/>
            <a:ext cx="3124689" cy="19053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121950" y="1200151"/>
            <a:ext cx="4554506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3197431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255354"/>
            <a:ext cx="2989675" cy="5738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8155" y="1896674"/>
            <a:ext cx="8414325" cy="1923964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Confidential 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8156" y="3888146"/>
            <a:ext cx="8414325" cy="54006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72023" y="4461961"/>
            <a:ext cx="8414325" cy="37129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</p:txBody>
      </p:sp>
    </p:spTree>
    <p:extLst>
      <p:ext uri="{BB962C8B-B14F-4D97-AF65-F5344CB8AC3E}">
        <p14:creationId xmlns:p14="http://schemas.microsoft.com/office/powerpoint/2010/main" val="3384180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0" y="1707655"/>
            <a:ext cx="9144000" cy="31322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5" y="276180"/>
            <a:ext cx="7427913" cy="891414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79427" y="1275606"/>
            <a:ext cx="5486400" cy="378042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Slide subtitle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575081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562110" y="1206479"/>
            <a:ext cx="3113578" cy="19053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7200" y="1200151"/>
            <a:ext cx="4564850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4109679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562110" y="2571862"/>
            <a:ext cx="3113578" cy="22681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7200" y="2571862"/>
            <a:ext cx="4564850" cy="22681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1200150"/>
            <a:ext cx="8218488" cy="1317594"/>
          </a:xfrm>
        </p:spPr>
        <p:txBody>
          <a:bodyPr/>
          <a:lstStyle>
            <a:lvl1pPr marL="0" indent="0">
              <a:buFontTx/>
              <a:buNone/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Slide text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3544681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 </a:t>
            </a:r>
            <a:endParaRPr lang="en-US" dirty="0" smtClean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566739" y="1762127"/>
            <a:ext cx="4860925" cy="2193131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539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3811304"/>
            <a:ext cx="5486400" cy="425054"/>
          </a:xfrm>
        </p:spPr>
        <p:txBody>
          <a:bodyPr anchor="b">
            <a:normAutofit/>
          </a:bodyPr>
          <a:lstStyle>
            <a:lvl1pPr algn="l">
              <a:defRPr sz="1800" b="1"/>
            </a:lvl1pPr>
          </a:lstStyle>
          <a:p>
            <a:r>
              <a:rPr lang="en-US" dirty="0" smtClean="0"/>
              <a:t>Picture Title</a:t>
            </a:r>
            <a:endParaRPr lang="ru-R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4"/>
            <a:ext cx="5486400" cy="330030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423635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Picture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2526117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C30E7-2C78-0048-95B6-3EC69AEBAAA9}" type="datetimeFigureOut">
              <a:rPr lang="ru-RU" smtClean="0"/>
              <a:pPr/>
              <a:t>14.10.2019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4491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C30E7-2C78-0048-95B6-3EC69AEBAAA9}" type="datetimeFigureOut">
              <a:rPr lang="ru-RU" smtClean="0"/>
              <a:pPr/>
              <a:t>14.10.2019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030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 Sepa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869673"/>
            <a:ext cx="6732240" cy="1242137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Rectangle 8"/>
          <p:cNvSpPr/>
          <p:nvPr userDrawn="1"/>
        </p:nvSpPr>
        <p:spPr>
          <a:xfrm>
            <a:off x="0" y="3077520"/>
            <a:ext cx="6732240" cy="34290"/>
          </a:xfrm>
          <a:prstGeom prst="rect">
            <a:avLst/>
          </a:prstGeom>
          <a:solidFill>
            <a:srgbClr val="C60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7545" y="2409732"/>
            <a:ext cx="6264696" cy="702078"/>
          </a:xfrm>
        </p:spPr>
        <p:txBody>
          <a:bodyPr tIns="0" bIns="0" anchor="t">
            <a:normAutofit/>
          </a:bodyPr>
          <a:lstStyle>
            <a:lvl1pPr algn="l">
              <a:defRPr sz="4000" b="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Chapter title</a:t>
            </a:r>
            <a:endParaRPr lang="ru-RU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7545" y="1869671"/>
            <a:ext cx="6264695" cy="540060"/>
          </a:xfrm>
        </p:spPr>
        <p:txBody>
          <a:bodyPr tIns="0" bIns="0" anchor="b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The Name of the Product</a:t>
            </a:r>
          </a:p>
        </p:txBody>
      </p:sp>
    </p:spTree>
    <p:extLst>
      <p:ext uri="{BB962C8B-B14F-4D97-AF65-F5344CB8AC3E}">
        <p14:creationId xmlns:p14="http://schemas.microsoft.com/office/powerpoint/2010/main" val="1071552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hapter Sepa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322862"/>
            <a:ext cx="6732240" cy="1788948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Rectangle 8"/>
          <p:cNvSpPr/>
          <p:nvPr userDrawn="1"/>
        </p:nvSpPr>
        <p:spPr>
          <a:xfrm>
            <a:off x="0" y="3077520"/>
            <a:ext cx="6732240" cy="34290"/>
          </a:xfrm>
          <a:prstGeom prst="rect">
            <a:avLst/>
          </a:prstGeom>
          <a:solidFill>
            <a:srgbClr val="C60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7545" y="1862922"/>
            <a:ext cx="6264696" cy="1242138"/>
          </a:xfrm>
        </p:spPr>
        <p:txBody>
          <a:bodyPr tIns="0" bIns="0" anchor="t">
            <a:normAutofit/>
          </a:bodyPr>
          <a:lstStyle>
            <a:lvl1pPr algn="l">
              <a:defRPr sz="4000" b="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Chapter title </a:t>
            </a:r>
            <a:br>
              <a:rPr lang="en-US" dirty="0" smtClean="0"/>
            </a:br>
            <a:r>
              <a:rPr lang="en-US" dirty="0" smtClean="0"/>
              <a:t>large</a:t>
            </a:r>
            <a:endParaRPr lang="ru-RU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7545" y="1322861"/>
            <a:ext cx="6264695" cy="540060"/>
          </a:xfrm>
        </p:spPr>
        <p:txBody>
          <a:bodyPr tIns="0" bIns="0" anchor="b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The Name of the Product</a:t>
            </a:r>
          </a:p>
        </p:txBody>
      </p:sp>
    </p:spTree>
    <p:extLst>
      <p:ext uri="{BB962C8B-B14F-4D97-AF65-F5344CB8AC3E}">
        <p14:creationId xmlns:p14="http://schemas.microsoft.com/office/powerpoint/2010/main" val="428689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5" y="276180"/>
            <a:ext cx="7427913" cy="891414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Slide Title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00150"/>
            <a:ext cx="8218488" cy="3639852"/>
          </a:xfrm>
        </p:spPr>
        <p:txBody>
          <a:bodyPr/>
          <a:lstStyle>
            <a:lvl1pPr>
              <a:spcAft>
                <a:spcPts val="200"/>
              </a:spcAft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4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3789473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pter Sepa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669"/>
            <a:ext cx="9144000" cy="276076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1869673"/>
            <a:ext cx="6732240" cy="1242137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460650" y="2526036"/>
            <a:ext cx="6271590" cy="55148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Abbyy</a:t>
            </a:r>
            <a:r>
              <a:rPr lang="en-US" dirty="0" smtClean="0"/>
              <a:t> Office</a:t>
            </a:r>
            <a:endParaRPr lang="ru-RU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3077521"/>
            <a:ext cx="6732240" cy="34289"/>
          </a:xfrm>
          <a:prstGeom prst="rect">
            <a:avLst/>
          </a:prstGeom>
          <a:solidFill>
            <a:srgbClr val="C60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476250" y="1867114"/>
            <a:ext cx="6264696" cy="658922"/>
          </a:xfrm>
        </p:spPr>
        <p:txBody>
          <a:bodyPr lIns="0" tIns="0" rIns="0" bIns="0" anchor="b">
            <a:normAutofit/>
          </a:bodyPr>
          <a:lstStyle>
            <a:lvl1pPr algn="l">
              <a:defRPr sz="4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Contacts</a:t>
            </a:r>
            <a:endParaRPr lang="ru-RU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475740" y="3651870"/>
            <a:ext cx="6263928" cy="1282643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None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 smtClean="0"/>
              <a:t>Adress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4082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411510"/>
            <a:ext cx="3665489" cy="3240360"/>
          </a:xfrm>
        </p:spPr>
        <p:txBody>
          <a:bodyPr anchor="t">
            <a:normAutofit/>
          </a:bodyPr>
          <a:lstStyle>
            <a:lvl1pPr algn="l">
              <a:defRPr sz="3600" b="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Slide title</a:t>
            </a:r>
            <a:endParaRPr lang="ru-RU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133035" y="951570"/>
            <a:ext cx="4542655" cy="4050246"/>
          </a:xfrm>
        </p:spPr>
        <p:txBody>
          <a:bodyPr/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64288" y="4840002"/>
            <a:ext cx="1728192" cy="216024"/>
          </a:xfrm>
        </p:spPr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985882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ide 3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1491632"/>
            <a:ext cx="7200801" cy="2835101"/>
          </a:xfrm>
        </p:spPr>
        <p:txBody>
          <a:bodyPr anchor="t">
            <a:normAutofit/>
          </a:bodyPr>
          <a:lstStyle>
            <a:lvl1pPr algn="l">
              <a:defRPr sz="3600" b="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Slide title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7547" y="951570"/>
            <a:ext cx="7200801" cy="540060"/>
          </a:xfrm>
        </p:spPr>
        <p:txBody>
          <a:bodyPr anchor="b">
            <a:normAutofit/>
          </a:bodyPr>
          <a:lstStyle>
            <a:lvl1pPr marL="0" indent="0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Slide subtitle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64288" y="4840002"/>
            <a:ext cx="1728192" cy="216024"/>
          </a:xfrm>
        </p:spPr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3765171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6" y="249492"/>
            <a:ext cx="4320481" cy="2322258"/>
          </a:xfrm>
        </p:spPr>
        <p:txBody>
          <a:bodyPr anchor="b">
            <a:normAutofit/>
          </a:bodyPr>
          <a:lstStyle>
            <a:lvl1pPr algn="l">
              <a:defRPr sz="3600" b="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Slide title</a:t>
            </a:r>
            <a:endParaRPr lang="ru-RU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7546" y="2571750"/>
            <a:ext cx="4320481" cy="162018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Slide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Confidential 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64288" y="4840002"/>
            <a:ext cx="1728192" cy="216024"/>
          </a:xfrm>
        </p:spPr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0374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313" y="276180"/>
            <a:ext cx="7416800" cy="89141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 smtClean="0"/>
              <a:t>Slide Title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18488" cy="36398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 smtClean="0"/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164288" y="4840002"/>
            <a:ext cx="1728192" cy="21602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Confidential 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231490"/>
            <a:ext cx="767899" cy="2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3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12" r:id="rId2"/>
    <p:sldLayoutId id="2147483702" r:id="rId3"/>
    <p:sldLayoutId id="2147483707" r:id="rId4"/>
    <p:sldLayoutId id="2147483650" r:id="rId5"/>
    <p:sldLayoutId id="2147483713" r:id="rId6"/>
    <p:sldLayoutId id="2147483681" r:id="rId7"/>
    <p:sldLayoutId id="2147483683" r:id="rId8"/>
    <p:sldLayoutId id="2147483682" r:id="rId9"/>
    <p:sldLayoutId id="2147483666" r:id="rId10"/>
    <p:sldLayoutId id="2147483680" r:id="rId11"/>
    <p:sldLayoutId id="2147483672" r:id="rId12"/>
    <p:sldLayoutId id="2147483654" r:id="rId13"/>
    <p:sldLayoutId id="2147483667" r:id="rId14"/>
    <p:sldLayoutId id="2147483668" r:id="rId15"/>
    <p:sldLayoutId id="2147483675" r:id="rId16"/>
    <p:sldLayoutId id="2147483676" r:id="rId17"/>
    <p:sldLayoutId id="2147483698" r:id="rId18"/>
    <p:sldLayoutId id="2147483716" r:id="rId19"/>
    <p:sldLayoutId id="2147483669" r:id="rId20"/>
    <p:sldLayoutId id="2147483715" r:id="rId21"/>
    <p:sldLayoutId id="2147483670" r:id="rId22"/>
    <p:sldLayoutId id="2147483674" r:id="rId23"/>
    <p:sldLayoutId id="2147483697" r:id="rId24"/>
    <p:sldLayoutId id="2147483700" r:id="rId25"/>
    <p:sldLayoutId id="2147483657" r:id="rId26"/>
    <p:sldLayoutId id="2147483717" r:id="rId27"/>
    <p:sldLayoutId id="2147483718" r:id="rId28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3200" b="0" kern="0" baseline="0">
          <a:solidFill>
            <a:schemeClr val="tx1">
              <a:lumMod val="75000"/>
              <a:lumOff val="25000"/>
            </a:schemeClr>
          </a:solidFill>
          <a:latin typeface="Calibri" pitchFamily="34" charset="0"/>
          <a:ea typeface="+mj-ea"/>
          <a:cs typeface="Calibri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576"/>
        </a:spcBef>
        <a:spcAft>
          <a:spcPts val="200"/>
        </a:spcAft>
        <a:buClr>
          <a:srgbClr val="C60C30"/>
        </a:buClr>
        <a:buFont typeface="Calibri" pitchFamily="34" charset="0"/>
        <a:buChar char="●"/>
        <a:defRPr lang="en-US" sz="2000" kern="1200" smtClean="0">
          <a:solidFill>
            <a:schemeClr val="tx1">
              <a:lumMod val="75000"/>
              <a:lumOff val="25000"/>
            </a:schemeClr>
          </a:solidFill>
          <a:effectLst/>
          <a:latin typeface="+mn-lt"/>
          <a:ea typeface="+mn-ea"/>
          <a:cs typeface="+mn-cs"/>
        </a:defRPr>
      </a:lvl1pPr>
      <a:lvl2pPr marL="628650" indent="-271463" algn="l" defTabSz="914400" rtl="0" eaLnBrk="1" latinLnBrk="0" hangingPunct="1">
        <a:spcBef>
          <a:spcPts val="400"/>
        </a:spcBef>
        <a:spcAft>
          <a:spcPts val="0"/>
        </a:spcAft>
        <a:buClr>
          <a:schemeClr val="bg1">
            <a:lumMod val="50000"/>
          </a:schemeClr>
        </a:buClr>
        <a:buFont typeface="Calibri" pitchFamily="34" charset="0"/>
        <a:buChar char="●"/>
        <a:defRPr sz="18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95350" indent="-266700" algn="l" defTabSz="914400" rtl="0" eaLnBrk="1" latinLnBrk="0" hangingPunct="1">
        <a:spcBef>
          <a:spcPts val="384"/>
        </a:spcBef>
        <a:spcAft>
          <a:spcPts val="0"/>
        </a:spcAft>
        <a:buFont typeface="Calibri" pitchFamily="34" charset="0"/>
        <a:buChar char="–"/>
        <a:defRPr sz="14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179388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54125" indent="-176213" algn="l" defTabSz="914400" rtl="0" eaLnBrk="1" latinLnBrk="0" hangingPunct="1">
        <a:spcBef>
          <a:spcPct val="20000"/>
        </a:spcBef>
        <a:buFont typeface="Calibri" pitchFamily="34" charset="0"/>
        <a:buChar char="‐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Векторные признаки в </a:t>
            </a:r>
            <a:r>
              <a:rPr lang="en-US" dirty="0" smtClean="0"/>
              <a:t>NLP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От мешка слов к языковым моделям</a:t>
            </a:r>
            <a:endParaRPr lang="ru-RU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0" y="4779150"/>
            <a:ext cx="4889500" cy="6056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576"/>
              </a:spcBef>
              <a:spcAft>
                <a:spcPts val="200"/>
              </a:spcAft>
              <a:buClr>
                <a:srgbClr val="C60C30"/>
              </a:buClr>
              <a:buFont typeface="Calibri" pitchFamily="34" charset="0"/>
              <a:buChar char="●"/>
              <a:defRPr lang="en-US" sz="20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628650" indent="-271463" algn="l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Calibri" pitchFamily="34" charset="0"/>
              <a:buChar char="●"/>
              <a:defRPr sz="1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95350" indent="-266700" algn="l" defTabSz="914400" rtl="0" eaLnBrk="1" latinLnBrk="0" hangingPunct="1">
              <a:spcBef>
                <a:spcPts val="384"/>
              </a:spcBef>
              <a:spcAft>
                <a:spcPts val="0"/>
              </a:spcAft>
              <a:buFont typeface="Calibri" pitchFamily="34" charset="0"/>
              <a:buChar char="–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179388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4125" indent="-176213" algn="l" defTabSz="914400" rtl="0" eaLnBrk="1" latinLnBrk="0" hangingPunct="1">
              <a:spcBef>
                <a:spcPct val="20000"/>
              </a:spcBef>
              <a:buFont typeface="Calibri" pitchFamily="34" charset="0"/>
              <a:buChar char="‐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ct val="20000"/>
              </a:spcBef>
              <a:buClr>
                <a:srgbClr val="CC0000"/>
              </a:buClr>
              <a:buSzPct val="85000"/>
              <a:buFont typeface="Wingdings" pitchFamily="2" charset="2"/>
              <a:buNone/>
            </a:pPr>
            <a:r>
              <a:rPr lang="ru-RU" dirty="0" smtClean="0"/>
              <a:t>Иван Смуров, </a:t>
            </a:r>
            <a:r>
              <a:rPr lang="en-US" dirty="0" smtClean="0"/>
              <a:t>Ivan_S@abbyy.com</a:t>
            </a:r>
            <a:r>
              <a:rPr lang="ru-RU" dirty="0" smtClean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419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Собственные значения матрицы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Пусть </a:t>
            </a:r>
            <a:r>
              <a:rPr lang="ru-RU" dirty="0"/>
              <a:t>A квадратная матрица размера M </a:t>
            </a:r>
            <a:r>
              <a:rPr lang="ru-RU" dirty="0" smtClean="0"/>
              <a:t>на M</a:t>
            </a:r>
          </a:p>
          <a:p>
            <a:r>
              <a:rPr lang="ru-RU" dirty="0"/>
              <a:t>В уравнении                </a:t>
            </a:r>
            <a:r>
              <a:rPr lang="ru-RU" dirty="0" err="1" smtClean="0"/>
              <a:t>x</a:t>
            </a:r>
            <a:r>
              <a:rPr lang="ru-RU" dirty="0" smtClean="0"/>
              <a:t> </a:t>
            </a:r>
            <a:r>
              <a:rPr lang="ru-RU" dirty="0"/>
              <a:t>– собственный вектор, </a:t>
            </a:r>
            <a:r>
              <a:rPr lang="ru-RU" dirty="0" smtClean="0"/>
              <a:t>  – собственное значения</a:t>
            </a:r>
            <a:endParaRPr lang="ru-RU" dirty="0"/>
          </a:p>
          <a:p>
            <a:r>
              <a:rPr lang="ru-RU" dirty="0" smtClean="0"/>
              <a:t>Собственные значения находятся с </a:t>
            </a:r>
            <a:r>
              <a:rPr lang="ru-RU" dirty="0"/>
              <a:t>помощью характеристического </a:t>
            </a:r>
            <a:r>
              <a:rPr lang="ru-RU" dirty="0" smtClean="0"/>
              <a:t>уравнения</a:t>
            </a:r>
          </a:p>
          <a:p>
            <a:r>
              <a:rPr lang="ru-RU" dirty="0" smtClean="0"/>
              <a:t>Число собственных </a:t>
            </a:r>
            <a:r>
              <a:rPr lang="ru-RU" dirty="0"/>
              <a:t>значений совпадает с рангом матрицы – </a:t>
            </a:r>
            <a:r>
              <a:rPr lang="ru-RU" dirty="0" smtClean="0"/>
              <a:t>количеством линейно </a:t>
            </a:r>
            <a:r>
              <a:rPr lang="ru-RU" dirty="0"/>
              <a:t>независимых строк (или столбцов).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1740" y="1716655"/>
            <a:ext cx="720080" cy="270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3562" y="1716655"/>
            <a:ext cx="133584" cy="270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1710" y="2362200"/>
            <a:ext cx="1260140" cy="299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Сингулярное разложение матрицы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1200151"/>
            <a:ext cx="8109131" cy="3756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Сингулярное разложение матрицы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535" y="1200150"/>
            <a:ext cx="7425825" cy="3769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Аппроксимированное сингулярное разложение матрицы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13</a:t>
            </a:fld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1" y="1200150"/>
            <a:ext cx="7670194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445736"/>
            <a:ext cx="7254037" cy="2610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Дистрибутивная семантика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Дистрибутивная </a:t>
            </a:r>
            <a:r>
              <a:rPr lang="ru-RU" dirty="0"/>
              <a:t>гипотеза: лингвистические единицы, встречающиеся в схожих контекстах, имеют близкие </a:t>
            </a:r>
            <a:r>
              <a:rPr lang="ru-RU" dirty="0" smtClean="0"/>
              <a:t>значения</a:t>
            </a:r>
          </a:p>
          <a:p>
            <a:pPr lvl="1"/>
            <a:r>
              <a:rPr lang="ru-RU" dirty="0" smtClean="0"/>
              <a:t>Что такое </a:t>
            </a:r>
            <a:r>
              <a:rPr lang="ru-RU" dirty="0" err="1" smtClean="0"/>
              <a:t>бардьюк</a:t>
            </a:r>
            <a:r>
              <a:rPr lang="ru-RU" dirty="0" smtClean="0"/>
              <a:t>:</a:t>
            </a:r>
          </a:p>
          <a:p>
            <a:pPr lvl="1">
              <a:buNone/>
            </a:pP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14</a:t>
            </a:fld>
            <a:endParaRPr lang="ru-RU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1" y="2391730"/>
            <a:ext cx="7985230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контекст?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Контекст можно определять по-разному:</a:t>
            </a:r>
            <a:endParaRPr lang="en-US" dirty="0" smtClean="0"/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15</a:t>
            </a:fld>
            <a:endParaRPr lang="ru-RU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575" y="1626645"/>
            <a:ext cx="62166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575" y="2706765"/>
            <a:ext cx="5427095" cy="117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6575" y="3877153"/>
            <a:ext cx="6801715" cy="1239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Подсчет весов матрицы терм-контекст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16</a:t>
            </a:fld>
            <a:endParaRPr lang="ru-RU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442" y="1200150"/>
            <a:ext cx="7335815" cy="363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PPMI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17</a:t>
            </a:fld>
            <a:endParaRPr lang="ru-RU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86585"/>
            <a:ext cx="7335815" cy="3645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Векторная модели семантики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18</a:t>
            </a:fld>
            <a:endParaRPr lang="ru-RU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1167594"/>
            <a:ext cx="7119022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Близость между векторами термов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Для оценки близости между векторами термов можно использовать:</a:t>
            </a:r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19</a:t>
            </a:fld>
            <a:endParaRPr lang="ru-RU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579" y="1851670"/>
            <a:ext cx="6795755" cy="27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950" dirty="0" smtClean="0"/>
              <a:t>Содержание</a:t>
            </a:r>
            <a:endParaRPr lang="ru-RU" sz="495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sz="3600" dirty="0" smtClean="0"/>
              <a:t>Векторные модели слова и текста</a:t>
            </a:r>
            <a:endParaRPr lang="ru-RU" sz="3600" dirty="0"/>
          </a:p>
          <a:p>
            <a:r>
              <a:rPr lang="ru-RU" sz="3600" dirty="0" smtClean="0"/>
              <a:t>Снижение размерности признакового пространства за счет </a:t>
            </a:r>
            <a:r>
              <a:rPr lang="en-US" sz="3600" dirty="0" smtClean="0"/>
              <a:t>SVD-</a:t>
            </a:r>
            <a:r>
              <a:rPr lang="ru-RU" sz="3600" dirty="0" smtClean="0"/>
              <a:t>разложения</a:t>
            </a:r>
            <a:endParaRPr lang="en-US" sz="3600" dirty="0"/>
          </a:p>
          <a:p>
            <a:r>
              <a:rPr lang="ru-RU" sz="3600" dirty="0" smtClean="0"/>
              <a:t>Дистрибутивная </a:t>
            </a:r>
            <a:r>
              <a:rPr lang="ru-RU" sz="3600" dirty="0" err="1" smtClean="0"/>
              <a:t>семнтика</a:t>
            </a:r>
            <a:r>
              <a:rPr lang="ru-RU" sz="3600" dirty="0" smtClean="0"/>
              <a:t> и векторная модель семантики</a:t>
            </a:r>
            <a:endParaRPr lang="ru-RU" sz="3600" dirty="0"/>
          </a:p>
          <a:p>
            <a:r>
              <a:rPr lang="ru-RU" sz="3600" dirty="0" err="1" smtClean="0"/>
              <a:t>Эмбеддинги</a:t>
            </a:r>
            <a:r>
              <a:rPr lang="ru-RU" sz="3600" dirty="0" smtClean="0"/>
              <a:t> слов и текстов</a:t>
            </a:r>
          </a:p>
          <a:p>
            <a:r>
              <a:rPr lang="ru-RU" sz="3600" dirty="0" smtClean="0"/>
              <a:t>Языковые модели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96331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Признаки </a:t>
            </a:r>
            <a:r>
              <a:rPr lang="ru-RU" dirty="0" err="1" smtClean="0"/>
              <a:t>токена</a:t>
            </a:r>
            <a:r>
              <a:rPr lang="ru-RU" dirty="0" smtClean="0"/>
              <a:t>: </a:t>
            </a:r>
            <a:r>
              <a:rPr lang="ru-RU" dirty="0" err="1" smtClean="0"/>
              <a:t>эмбеддинги</a:t>
            </a:r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Эмбеддинг – отображение из дискретного вектора признаков в непрерывный вектор заданной размерности </a:t>
            </a:r>
            <a:r>
              <a:rPr lang="en-US" dirty="0" smtClean="0"/>
              <a:t>h</a:t>
            </a:r>
            <a:r>
              <a:rPr lang="ru-RU" dirty="0" smtClean="0"/>
              <a:t>.</a:t>
            </a:r>
          </a:p>
          <a:p>
            <a:pPr lvl="1"/>
            <a:r>
              <a:rPr lang="ru-RU" dirty="0" smtClean="0"/>
              <a:t>Каноничный пример – эмбеддинг слова.</a:t>
            </a:r>
            <a:br>
              <a:rPr lang="ru-RU" dirty="0" smtClean="0"/>
            </a:br>
            <a:r>
              <a:rPr lang="ru-RU" dirty="0" smtClean="0"/>
              <a:t>Исходный вектор: x = (0, 0, … </a:t>
            </a:r>
            <a:r>
              <a:rPr lang="en-US" dirty="0" smtClean="0"/>
              <a:t>, </a:t>
            </a:r>
            <a:r>
              <a:rPr lang="ru-RU" dirty="0" smtClean="0"/>
              <a:t>1, 0, … 0)</a:t>
            </a:r>
            <a:r>
              <a:rPr lang="ru-RU" dirty="0"/>
              <a:t> </a:t>
            </a:r>
            <a:r>
              <a:rPr lang="ru-RU" dirty="0" smtClean="0"/>
              <a:t>длины размера словаря</a:t>
            </a:r>
            <a:br>
              <a:rPr lang="ru-RU" dirty="0" smtClean="0"/>
            </a:br>
            <a:r>
              <a:rPr lang="ru-RU" dirty="0" smtClean="0"/>
              <a:t>Результат: x’= (0.2, 0.8, …, -15.9) длины </a:t>
            </a:r>
            <a:r>
              <a:rPr lang="en-US" dirty="0" smtClean="0"/>
              <a:t>h</a:t>
            </a:r>
            <a:r>
              <a:rPr lang="ru-RU" dirty="0" smtClean="0"/>
              <a:t>.</a:t>
            </a:r>
          </a:p>
          <a:p>
            <a:r>
              <a:rPr lang="ru-RU" dirty="0" smtClean="0"/>
              <a:t>Причины использования:</a:t>
            </a:r>
          </a:p>
          <a:p>
            <a:pPr lvl="1"/>
            <a:r>
              <a:rPr lang="ru-RU" dirty="0" smtClean="0"/>
              <a:t>Уменьшение размерности пространства признаков.</a:t>
            </a:r>
          </a:p>
          <a:p>
            <a:pPr lvl="1"/>
            <a:r>
              <a:rPr lang="ru-RU" dirty="0" smtClean="0"/>
              <a:t>Учет близости элементов в исходном пространстве.</a:t>
            </a:r>
          </a:p>
          <a:p>
            <a:r>
              <a:rPr lang="ru-RU" dirty="0" smtClean="0"/>
              <a:t>Можно учить с нуля, но </a:t>
            </a:r>
            <a:r>
              <a:rPr lang="ru-RU" dirty="0" err="1" smtClean="0"/>
              <a:t>предобучение</a:t>
            </a:r>
            <a:r>
              <a:rPr lang="ru-RU" dirty="0"/>
              <a:t> </a:t>
            </a:r>
            <a:r>
              <a:rPr lang="ru-RU" dirty="0" smtClean="0"/>
              <a:t>может существенно улучшить результаты применения.</a:t>
            </a:r>
            <a:endParaRPr lang="ru-RU" dirty="0"/>
          </a:p>
          <a:p>
            <a:endParaRPr lang="ru-RU" dirty="0" smtClean="0"/>
          </a:p>
          <a:p>
            <a:pPr lvl="1"/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81699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Эмбеддинги</a:t>
            </a:r>
            <a:r>
              <a:rPr lang="ru-RU" dirty="0" smtClean="0"/>
              <a:t>: векторная магия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21</a:t>
            </a:fld>
            <a:endParaRPr lang="ru-RU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5" y="1167594"/>
            <a:ext cx="8828965" cy="367240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Простейшая модель </a:t>
            </a:r>
            <a:r>
              <a:rPr lang="ru-RU" dirty="0" err="1" smtClean="0"/>
              <a:t>эмбеддингов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 вход принимаем </a:t>
            </a:r>
            <a:r>
              <a:rPr lang="en-US" dirty="0"/>
              <a:t>one</a:t>
            </a:r>
            <a:r>
              <a:rPr lang="ru-RU" dirty="0"/>
              <a:t>-</a:t>
            </a:r>
            <a:r>
              <a:rPr lang="en-US" dirty="0"/>
              <a:t>hot encoding </a:t>
            </a:r>
            <a:r>
              <a:rPr lang="ru-RU" dirty="0" smtClean="0"/>
              <a:t>текущего </a:t>
            </a:r>
            <a:r>
              <a:rPr lang="ru-RU" dirty="0" err="1" smtClean="0"/>
              <a:t>токена</a:t>
            </a:r>
            <a:r>
              <a:rPr lang="ru-RU" dirty="0" smtClean="0"/>
              <a:t> (булев вектор размерности словаря </a:t>
            </a:r>
            <a:r>
              <a:rPr lang="en-US" dirty="0" smtClean="0"/>
              <a:t>V</a:t>
            </a:r>
            <a:r>
              <a:rPr lang="ru-RU" dirty="0" smtClean="0"/>
              <a:t>, где на координате, соответствующей индексу слова в словаре стоит 1, на остальных местах - 0). </a:t>
            </a:r>
          </a:p>
          <a:p>
            <a:r>
              <a:rPr lang="ru-RU" dirty="0" smtClean="0"/>
              <a:t>На выход хотим получить вектор действительных чисел </a:t>
            </a:r>
            <a:r>
              <a:rPr lang="ru-RU" dirty="0" err="1" smtClean="0"/>
              <a:t>размероности</a:t>
            </a:r>
            <a:r>
              <a:rPr lang="ru-RU" dirty="0" smtClean="0"/>
              <a:t> </a:t>
            </a:r>
            <a:r>
              <a:rPr lang="en-US" dirty="0" smtClean="0"/>
              <a:t>N</a:t>
            </a:r>
            <a:r>
              <a:rPr lang="ru-RU" dirty="0" smtClean="0"/>
              <a:t>.</a:t>
            </a:r>
          </a:p>
          <a:p>
            <a:r>
              <a:rPr lang="ru-RU" dirty="0" smtClean="0"/>
              <a:t>Простейшая архитектура – один </a:t>
            </a:r>
            <a:br>
              <a:rPr lang="ru-RU" dirty="0" smtClean="0"/>
            </a:br>
            <a:r>
              <a:rPr lang="ru-RU" dirty="0" err="1" smtClean="0"/>
              <a:t>полносвязанный</a:t>
            </a:r>
            <a:r>
              <a:rPr lang="ru-RU" dirty="0" smtClean="0"/>
              <a:t> слой без</a:t>
            </a:r>
            <a:r>
              <a:rPr lang="en-US" dirty="0" smtClean="0"/>
              <a:t> </a:t>
            </a:r>
            <a:r>
              <a:rPr lang="ru-RU" dirty="0" smtClean="0"/>
              <a:t>функции </a:t>
            </a:r>
            <a:br>
              <a:rPr lang="ru-RU" dirty="0" smtClean="0"/>
            </a:br>
            <a:r>
              <a:rPr lang="ru-RU" dirty="0" smtClean="0"/>
              <a:t>активации т. е. </a:t>
            </a:r>
            <a:r>
              <a:rPr lang="ru-RU" dirty="0" err="1" smtClean="0"/>
              <a:t>домножение</a:t>
            </a:r>
            <a:r>
              <a:rPr lang="ru-RU" dirty="0" smtClean="0"/>
              <a:t> </a:t>
            </a:r>
            <a:br>
              <a:rPr lang="ru-RU" dirty="0" smtClean="0"/>
            </a:br>
            <a:r>
              <a:rPr lang="ru-RU" dirty="0" smtClean="0"/>
              <a:t>исходного булева вектора </a:t>
            </a:r>
            <a:br>
              <a:rPr lang="ru-RU" dirty="0" smtClean="0"/>
            </a:br>
            <a:r>
              <a:rPr lang="ru-RU" dirty="0" smtClean="0"/>
              <a:t>на матрицу размерности </a:t>
            </a:r>
            <a:r>
              <a:rPr lang="en-US" dirty="0" smtClean="0"/>
              <a:t>V * N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035" y="2661891"/>
            <a:ext cx="3229120" cy="230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56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 </a:t>
            </a:r>
            <a:r>
              <a:rPr lang="en-US" dirty="0" smtClean="0"/>
              <a:t>word2vec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Давайте решать задачу предсказания слова по предыдущему слову</a:t>
            </a:r>
            <a:endParaRPr lang="ru-RU" dirty="0"/>
          </a:p>
          <a:p>
            <a:pPr lvl="1"/>
            <a:r>
              <a:rPr lang="ru-RU" dirty="0" smtClean="0"/>
              <a:t>На вход принимаем </a:t>
            </a:r>
            <a:r>
              <a:rPr lang="en-US" dirty="0" smtClean="0"/>
              <a:t>one</a:t>
            </a:r>
            <a:r>
              <a:rPr lang="ru-RU" dirty="0" smtClean="0"/>
              <a:t>-</a:t>
            </a:r>
            <a:r>
              <a:rPr lang="en-US" dirty="0" smtClean="0"/>
              <a:t>hot encoding </a:t>
            </a:r>
            <a:r>
              <a:rPr lang="ru-RU" dirty="0" smtClean="0"/>
              <a:t>предыдущего слова</a:t>
            </a:r>
          </a:p>
          <a:p>
            <a:pPr lvl="1"/>
            <a:r>
              <a:rPr lang="ru-RU" dirty="0" smtClean="0"/>
              <a:t>Хотим предсказать индекс в словаре текущего слова</a:t>
            </a:r>
          </a:p>
          <a:p>
            <a:pPr lvl="1"/>
            <a:r>
              <a:rPr lang="ru-RU" dirty="0" smtClean="0"/>
              <a:t>Функция активации</a:t>
            </a:r>
            <a:br>
              <a:rPr lang="ru-RU" dirty="0" smtClean="0"/>
            </a:br>
            <a:r>
              <a:rPr lang="ru-RU" dirty="0" smtClean="0"/>
              <a:t>последнего слоя –</a:t>
            </a:r>
            <a:br>
              <a:rPr lang="ru-RU" dirty="0" smtClean="0"/>
            </a:br>
            <a:r>
              <a:rPr lang="en-US" dirty="0" err="1" smtClean="0"/>
              <a:t>softmax</a:t>
            </a:r>
            <a:r>
              <a:rPr lang="en-US" dirty="0" smtClean="0"/>
              <a:t>: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W </a:t>
            </a:r>
            <a:r>
              <a:rPr lang="ru-RU" dirty="0" smtClean="0"/>
              <a:t>или </a:t>
            </a:r>
            <a:r>
              <a:rPr lang="en-US" dirty="0" smtClean="0"/>
              <a:t>W’ </a:t>
            </a:r>
            <a:r>
              <a:rPr lang="ru-RU" dirty="0" smtClean="0"/>
              <a:t>- матрицы</a:t>
            </a:r>
            <a:br>
              <a:rPr lang="ru-RU" dirty="0" smtClean="0"/>
            </a:br>
            <a:r>
              <a:rPr lang="ru-RU" dirty="0" smtClean="0"/>
              <a:t> </a:t>
            </a:r>
            <a:r>
              <a:rPr lang="ru-RU" dirty="0" err="1" smtClean="0"/>
              <a:t>эмбеддингов</a:t>
            </a:r>
            <a:endParaRPr lang="ru-RU" dirty="0" smtClean="0"/>
          </a:p>
          <a:p>
            <a:pPr lvl="1"/>
            <a:r>
              <a:rPr lang="ru-RU" dirty="0" smtClean="0"/>
              <a:t>Учим по </a:t>
            </a:r>
            <a:r>
              <a:rPr lang="ru-RU" i="1" dirty="0" smtClean="0"/>
              <a:t>неразмеченным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данным, поэтому корпуса</a:t>
            </a:r>
            <a:br>
              <a:rPr lang="ru-RU" dirty="0" smtClean="0"/>
            </a:br>
            <a:r>
              <a:rPr lang="ru-RU" dirty="0" smtClean="0"/>
              <a:t>большие (</a:t>
            </a:r>
            <a:r>
              <a:rPr lang="ru-RU" dirty="0" err="1" smtClean="0"/>
              <a:t>Вики++</a:t>
            </a:r>
            <a:r>
              <a:rPr lang="ru-RU" dirty="0" smtClean="0"/>
              <a:t>)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23</a:t>
            </a:fld>
            <a:endParaRPr lang="ru-RU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580" y="2886786"/>
            <a:ext cx="2592288" cy="81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5063" y="2301720"/>
            <a:ext cx="5000625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bag of words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Давайте теперь предсказывать слово</a:t>
            </a:r>
            <a:br>
              <a:rPr lang="ru-RU" dirty="0" smtClean="0"/>
            </a:br>
            <a:r>
              <a:rPr lang="ru-RU" dirty="0" smtClean="0"/>
              <a:t>не по одному слову а по нескольким</a:t>
            </a:r>
            <a:br>
              <a:rPr lang="ru-RU" dirty="0" smtClean="0"/>
            </a:br>
            <a:r>
              <a:rPr lang="ru-RU" dirty="0" smtClean="0"/>
              <a:t>- по контексту  </a:t>
            </a:r>
            <a:endParaRPr lang="ru-RU" dirty="0"/>
          </a:p>
          <a:p>
            <a:r>
              <a:rPr lang="ru-RU" dirty="0" smtClean="0"/>
              <a:t>Для простоты давайте учитывать</a:t>
            </a:r>
            <a:br>
              <a:rPr lang="ru-RU" dirty="0" smtClean="0"/>
            </a:br>
            <a:r>
              <a:rPr lang="ru-RU" dirty="0" smtClean="0"/>
              <a:t>все слова из контекста с одинаковыми</a:t>
            </a:r>
            <a:br>
              <a:rPr lang="ru-RU" dirty="0" smtClean="0"/>
            </a:br>
            <a:r>
              <a:rPr lang="ru-RU" dirty="0" smtClean="0"/>
              <a:t>весами – 1, если слово есть в контексте и</a:t>
            </a:r>
            <a:br>
              <a:rPr lang="ru-RU" dirty="0" smtClean="0"/>
            </a:br>
            <a:r>
              <a:rPr lang="ru-RU" dirty="0" smtClean="0"/>
              <a:t>0 – иначе</a:t>
            </a:r>
          </a:p>
          <a:p>
            <a:r>
              <a:rPr lang="ru-RU" dirty="0" smtClean="0"/>
              <a:t>Это похоже на мешок слов, поэтому</a:t>
            </a:r>
            <a:br>
              <a:rPr lang="ru-RU" dirty="0" smtClean="0"/>
            </a:br>
            <a:r>
              <a:rPr lang="ru-RU" dirty="0" smtClean="0"/>
              <a:t>модель назвали </a:t>
            </a:r>
            <a:r>
              <a:rPr lang="en-US" dirty="0" smtClean="0"/>
              <a:t>CBOW – continuous bag of words</a:t>
            </a:r>
            <a:r>
              <a:rPr lang="ru-RU" dirty="0" smtClean="0"/>
              <a:t> 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24</a:t>
            </a:fld>
            <a:endParaRPr lang="ru-RU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57165" y="1167594"/>
            <a:ext cx="2970330" cy="3789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285671"/>
            <a:ext cx="5130570" cy="830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 </a:t>
            </a:r>
            <a:r>
              <a:rPr lang="en-US" dirty="0" smtClean="0"/>
              <a:t>skip-gram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Давайте попытаемся решить </a:t>
            </a:r>
            <a:br>
              <a:rPr lang="ru-RU" dirty="0" smtClean="0"/>
            </a:br>
            <a:r>
              <a:rPr lang="ru-RU" dirty="0" smtClean="0"/>
              <a:t>двойственную задачу – предсказать </a:t>
            </a:r>
            <a:br>
              <a:rPr lang="ru-RU" dirty="0" smtClean="0"/>
            </a:br>
            <a:r>
              <a:rPr lang="ru-RU" dirty="0" smtClean="0"/>
              <a:t>контекст по слову</a:t>
            </a:r>
          </a:p>
          <a:p>
            <a:r>
              <a:rPr lang="ru-RU" dirty="0" smtClean="0"/>
              <a:t>Такую модель назвали </a:t>
            </a:r>
            <a:r>
              <a:rPr lang="en-US" dirty="0" smtClean="0"/>
              <a:t>skip-gram</a:t>
            </a:r>
            <a:endParaRPr lang="ru-RU" dirty="0" smtClean="0"/>
          </a:p>
          <a:p>
            <a:r>
              <a:rPr lang="ru-RU" dirty="0" smtClean="0"/>
              <a:t>На практике она работает лучше </a:t>
            </a:r>
            <a:r>
              <a:rPr lang="en-US" dirty="0" smtClean="0"/>
              <a:t>CBOW</a:t>
            </a:r>
          </a:p>
          <a:p>
            <a:r>
              <a:rPr lang="en-US" dirty="0" err="1" smtClean="0"/>
              <a:t>Softmax</a:t>
            </a:r>
            <a:r>
              <a:rPr lang="en-US" dirty="0" smtClean="0"/>
              <a:t> </a:t>
            </a:r>
            <a:r>
              <a:rPr lang="ru-RU" dirty="0" smtClean="0"/>
              <a:t>в размерность словаря </a:t>
            </a:r>
            <a:br>
              <a:rPr lang="ru-RU" dirty="0" smtClean="0"/>
            </a:br>
            <a:r>
              <a:rPr lang="ru-RU" dirty="0" smtClean="0"/>
              <a:t>вычисляется очень долго.  Для </a:t>
            </a:r>
            <a:br>
              <a:rPr lang="ru-RU" dirty="0" smtClean="0"/>
            </a:br>
            <a:r>
              <a:rPr lang="ru-RU" dirty="0" smtClean="0"/>
              <a:t>оптимизации используют разные техники,</a:t>
            </a:r>
            <a:br>
              <a:rPr lang="ru-RU" dirty="0" smtClean="0"/>
            </a:br>
            <a:r>
              <a:rPr lang="ru-RU" dirty="0" smtClean="0"/>
              <a:t> но самая популярная</a:t>
            </a:r>
            <a:br>
              <a:rPr lang="ru-RU" dirty="0" smtClean="0"/>
            </a:br>
            <a:r>
              <a:rPr lang="ru-RU" dirty="0" smtClean="0"/>
              <a:t>– </a:t>
            </a:r>
            <a:r>
              <a:rPr lang="en-US" dirty="0" smtClean="0"/>
              <a:t>negative sampling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25</a:t>
            </a:fld>
            <a:endParaRPr lang="ru-RU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7095" y="957912"/>
            <a:ext cx="3716905" cy="3882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01871" y="4056915"/>
            <a:ext cx="4005444" cy="859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Negative sampling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26</a:t>
            </a:fld>
            <a:endParaRPr lang="ru-RU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575" y="1199864"/>
            <a:ext cx="6840760" cy="364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Word2vec</a:t>
            </a:r>
            <a:r>
              <a:rPr lang="ru-RU" dirty="0" smtClean="0"/>
              <a:t>: решенные и открытые проблемы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err="1" smtClean="0"/>
              <a:t>Эмбеддинги</a:t>
            </a:r>
            <a:r>
              <a:rPr lang="ru-RU" dirty="0" smtClean="0"/>
              <a:t> успешно решают 2 основные проблемы простых векторных моделей:</a:t>
            </a:r>
          </a:p>
          <a:p>
            <a:pPr lvl="1"/>
            <a:r>
              <a:rPr lang="ru-RU" dirty="0" smtClean="0"/>
              <a:t>Размерность </a:t>
            </a:r>
            <a:r>
              <a:rPr lang="ru-RU" dirty="0" err="1" smtClean="0"/>
              <a:t>эмбеддингов</a:t>
            </a:r>
            <a:r>
              <a:rPr lang="ru-RU" dirty="0" smtClean="0"/>
              <a:t> обычно небольшая – обычно 100-1000</a:t>
            </a:r>
          </a:p>
          <a:p>
            <a:pPr lvl="1"/>
            <a:r>
              <a:rPr lang="ru-RU" dirty="0" err="1" smtClean="0"/>
              <a:t>Эмбеддинги</a:t>
            </a:r>
            <a:r>
              <a:rPr lang="ru-RU" dirty="0" smtClean="0"/>
              <a:t> способны учитывать близость синонимов и т. п.</a:t>
            </a:r>
          </a:p>
          <a:p>
            <a:r>
              <a:rPr lang="ru-RU" dirty="0" smtClean="0"/>
              <a:t>У классических </a:t>
            </a:r>
            <a:r>
              <a:rPr lang="ru-RU" dirty="0" err="1" smtClean="0"/>
              <a:t>эмбеддингов</a:t>
            </a:r>
            <a:r>
              <a:rPr lang="ru-RU" dirty="0" smtClean="0"/>
              <a:t> типа </a:t>
            </a:r>
            <a:r>
              <a:rPr lang="en-US" dirty="0" smtClean="0"/>
              <a:t>word2vec </a:t>
            </a:r>
            <a:r>
              <a:rPr lang="ru-RU" dirty="0" smtClean="0"/>
              <a:t>есть свои проблемы:</a:t>
            </a:r>
          </a:p>
          <a:p>
            <a:pPr lvl="1"/>
            <a:r>
              <a:rPr lang="ru-RU" dirty="0" err="1" smtClean="0"/>
              <a:t>Эмбеддинги</a:t>
            </a:r>
            <a:r>
              <a:rPr lang="ru-RU" dirty="0" smtClean="0"/>
              <a:t> зависят от словаря. На </a:t>
            </a:r>
            <a:r>
              <a:rPr lang="ru-RU" dirty="0" err="1" smtClean="0"/>
              <a:t>несловарных</a:t>
            </a:r>
            <a:r>
              <a:rPr lang="ru-RU" dirty="0" smtClean="0"/>
              <a:t> словах получаются  нерелевантные вектора. Есть разные варианты работы на </a:t>
            </a:r>
            <a:r>
              <a:rPr lang="en-US" dirty="0" smtClean="0"/>
              <a:t>OOV</a:t>
            </a:r>
            <a:r>
              <a:rPr lang="ru-RU" dirty="0" smtClean="0"/>
              <a:t>, каждый из которых имеет свои минусы </a:t>
            </a:r>
          </a:p>
          <a:p>
            <a:pPr lvl="2"/>
            <a:r>
              <a:rPr lang="ru-RU" dirty="0" smtClean="0"/>
              <a:t>один вектор на все </a:t>
            </a:r>
            <a:r>
              <a:rPr lang="en-US" dirty="0" smtClean="0"/>
              <a:t>OOV</a:t>
            </a:r>
            <a:endParaRPr lang="ru-RU" dirty="0" smtClean="0"/>
          </a:p>
          <a:p>
            <a:pPr lvl="2"/>
            <a:r>
              <a:rPr lang="ru-RU" dirty="0" smtClean="0"/>
              <a:t>зависимость вектора </a:t>
            </a:r>
            <a:r>
              <a:rPr lang="en-US" dirty="0" smtClean="0"/>
              <a:t>OOV </a:t>
            </a:r>
            <a:r>
              <a:rPr lang="ru-RU" dirty="0" smtClean="0"/>
              <a:t>от грамматических характеристик – отдельно </a:t>
            </a:r>
            <a:r>
              <a:rPr lang="en-US" dirty="0" smtClean="0"/>
              <a:t>OOV </a:t>
            </a:r>
            <a:r>
              <a:rPr lang="ru-RU" dirty="0" smtClean="0"/>
              <a:t>существительное и т. п.</a:t>
            </a:r>
          </a:p>
          <a:p>
            <a:pPr lvl="2"/>
            <a:r>
              <a:rPr lang="ru-RU" dirty="0" err="1" smtClean="0"/>
              <a:t>эмбеддинг</a:t>
            </a:r>
            <a:r>
              <a:rPr lang="en-US" dirty="0" smtClean="0"/>
              <a:t> OOV</a:t>
            </a:r>
            <a:r>
              <a:rPr lang="ru-RU" dirty="0" smtClean="0"/>
              <a:t>, как среднее всех слов из его контекста и т.  п.</a:t>
            </a:r>
          </a:p>
          <a:p>
            <a:pPr lvl="1"/>
            <a:r>
              <a:rPr lang="ru-RU" dirty="0" err="1" smtClean="0"/>
              <a:t>Эмбеддинги</a:t>
            </a:r>
            <a:r>
              <a:rPr lang="ru-RU" dirty="0" smtClean="0"/>
              <a:t> зависят только от формы слова. Слову «стекло» всегда соответствует один и тот же вектор, вне зависимости от контекста.</a:t>
            </a:r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27</a:t>
            </a:fld>
            <a:endParaRPr lang="ru-RU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 моделей </a:t>
            </a:r>
            <a:r>
              <a:rPr lang="ru-RU" dirty="0" err="1" smtClean="0"/>
              <a:t>эмбеддингов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Качество</a:t>
            </a:r>
            <a:r>
              <a:rPr lang="en-US" dirty="0"/>
              <a:t> </a:t>
            </a:r>
            <a:r>
              <a:rPr lang="ru-RU" dirty="0"/>
              <a:t>решения практически любых задач </a:t>
            </a:r>
            <a:r>
              <a:rPr lang="en-US" dirty="0"/>
              <a:t>NLP</a:t>
            </a:r>
            <a:r>
              <a:rPr lang="ru-RU" dirty="0"/>
              <a:t> повышается за счет </a:t>
            </a:r>
            <a:r>
              <a:rPr lang="ru-RU" dirty="0" err="1"/>
              <a:t>эмбеддингов</a:t>
            </a:r>
            <a:r>
              <a:rPr lang="ru-RU" dirty="0"/>
              <a:t>. В силу этого, </a:t>
            </a:r>
            <a:r>
              <a:rPr lang="ru-RU" dirty="0" err="1"/>
              <a:t>эмбеддинги</a:t>
            </a:r>
            <a:r>
              <a:rPr lang="ru-RU" dirty="0"/>
              <a:t> очень популярны, существует множество </a:t>
            </a:r>
            <a:r>
              <a:rPr lang="ru-RU" dirty="0" smtClean="0"/>
              <a:t>различных моделей и  </a:t>
            </a:r>
            <a:r>
              <a:rPr lang="ru-RU" dirty="0"/>
              <a:t>реализаций.</a:t>
            </a:r>
          </a:p>
          <a:p>
            <a:r>
              <a:rPr lang="ru-RU" dirty="0"/>
              <a:t>Различные </a:t>
            </a:r>
            <a:r>
              <a:rPr lang="ru-RU" dirty="0" smtClean="0"/>
              <a:t>модели нужно </a:t>
            </a:r>
            <a:r>
              <a:rPr lang="ru-RU" dirty="0"/>
              <a:t>сравнивать с </a:t>
            </a:r>
            <a:r>
              <a:rPr lang="ru-RU" dirty="0" smtClean="0"/>
              <a:t>собой. Делать это можно по-разному:</a:t>
            </a:r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28</a:t>
            </a:fld>
            <a:endParaRPr lang="ru-RU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515" y="2976795"/>
            <a:ext cx="4455495" cy="1640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6975" y="2976795"/>
            <a:ext cx="4545505" cy="12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 моделей: задача аналогий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29</a:t>
            </a:fld>
            <a:endParaRPr lang="ru-RU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00150"/>
            <a:ext cx="5535615" cy="3555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35615" y="1356615"/>
            <a:ext cx="2884888" cy="85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7085" y="2211710"/>
            <a:ext cx="3219763" cy="765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18824" y="2976795"/>
            <a:ext cx="3101680" cy="160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Векторная модель: обзор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Векторная модель </a:t>
            </a:r>
            <a:r>
              <a:rPr lang="ru-RU" dirty="0" smtClean="0"/>
              <a:t>слов: признак слова – </a:t>
            </a:r>
            <a:r>
              <a:rPr lang="ru-RU" dirty="0"/>
              <a:t>вектор, состоящий зависящий от самого слова и/или слов встречающихся в его </a:t>
            </a:r>
            <a:r>
              <a:rPr lang="ru-RU" dirty="0" smtClean="0"/>
              <a:t>окрестности (с контекстом работает дистрибутивная семантика </a:t>
            </a:r>
            <a:r>
              <a:rPr lang="ru-RU" dirty="0" err="1" smtClean="0"/>
              <a:t>distributional</a:t>
            </a:r>
            <a:r>
              <a:rPr lang="ru-RU" dirty="0" smtClean="0"/>
              <a:t> </a:t>
            </a:r>
            <a:r>
              <a:rPr lang="ru-RU" dirty="0" err="1" smtClean="0"/>
              <a:t>semantics</a:t>
            </a:r>
            <a:r>
              <a:rPr lang="ru-RU" dirty="0" smtClean="0"/>
              <a:t>)</a:t>
            </a:r>
            <a:endParaRPr lang="ru-RU" dirty="0"/>
          </a:p>
          <a:p>
            <a:pPr lvl="1"/>
            <a:r>
              <a:rPr lang="ru-RU" dirty="0" smtClean="0"/>
              <a:t>Нужно практически в любых задачах </a:t>
            </a:r>
            <a:r>
              <a:rPr lang="en-US" dirty="0" smtClean="0"/>
              <a:t>NLP</a:t>
            </a:r>
            <a:endParaRPr lang="ru-RU" dirty="0" smtClean="0"/>
          </a:p>
          <a:p>
            <a:pPr lvl="1"/>
            <a:r>
              <a:rPr lang="ru-RU" dirty="0" smtClean="0"/>
              <a:t>Может иметь самостоятельные применения (поиск похожих по какому-то критерию слов и т. п.)</a:t>
            </a:r>
            <a:endParaRPr lang="en-US" dirty="0" smtClean="0"/>
          </a:p>
          <a:p>
            <a:r>
              <a:rPr lang="ru-RU" dirty="0" smtClean="0"/>
              <a:t>Векторная </a:t>
            </a:r>
            <a:r>
              <a:rPr lang="ru-RU" dirty="0"/>
              <a:t>модель </a:t>
            </a:r>
            <a:r>
              <a:rPr lang="ru-RU" dirty="0" smtClean="0"/>
              <a:t>коллекции </a:t>
            </a:r>
            <a:r>
              <a:rPr lang="ru-RU" dirty="0"/>
              <a:t>документов: документ – это </a:t>
            </a:r>
            <a:r>
              <a:rPr lang="ru-RU" dirty="0" smtClean="0"/>
              <a:t>вектор, зависящий от набора встречающихся в нем слов</a:t>
            </a:r>
          </a:p>
          <a:p>
            <a:pPr lvl="1"/>
            <a:r>
              <a:rPr lang="ru-RU" dirty="0" smtClean="0"/>
              <a:t>Текстовая классификация</a:t>
            </a:r>
          </a:p>
          <a:p>
            <a:pPr lvl="1"/>
            <a:r>
              <a:rPr lang="ru-RU" dirty="0" smtClean="0"/>
              <a:t>Информационный поиск</a:t>
            </a:r>
          </a:p>
          <a:p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00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BATS (bigger analogies test set)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30</a:t>
            </a:fld>
            <a:endParaRPr lang="ru-RU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7054" y="771550"/>
            <a:ext cx="4076945" cy="4344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505" y="1011076"/>
            <a:ext cx="5445605" cy="404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Качество по категориям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31</a:t>
            </a:fld>
            <a:endParaRPr lang="ru-RU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505" y="1470127"/>
            <a:ext cx="6229350" cy="33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681540"/>
            <a:ext cx="5760640" cy="404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GloVe</a:t>
            </a:r>
            <a:r>
              <a:rPr lang="en-US" dirty="0" smtClean="0"/>
              <a:t> (Stanford)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32</a:t>
            </a:fld>
            <a:endParaRPr lang="ru-RU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515" y="3618250"/>
            <a:ext cx="3645405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3618250"/>
            <a:ext cx="4275475" cy="90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6975" y="4659982"/>
            <a:ext cx="3015335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6505" y="817900"/>
            <a:ext cx="5895655" cy="265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10442" y="1908060"/>
            <a:ext cx="2933558" cy="1710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FastText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Идея подхода заключается в том, чтобы рассматривать в качестве представления слова не только </a:t>
            </a:r>
            <a:r>
              <a:rPr lang="ru-RU" dirty="0" err="1" smtClean="0"/>
              <a:t>словоформенный</a:t>
            </a:r>
            <a:r>
              <a:rPr lang="ru-RU" dirty="0" smtClean="0"/>
              <a:t> </a:t>
            </a:r>
            <a:r>
              <a:rPr lang="ru-RU" dirty="0" err="1" smtClean="0"/>
              <a:t>эмбеддинг</a:t>
            </a:r>
            <a:r>
              <a:rPr lang="ru-RU" dirty="0" smtClean="0"/>
              <a:t>, но и </a:t>
            </a:r>
            <a:r>
              <a:rPr lang="ru-RU" dirty="0" err="1" smtClean="0"/>
              <a:t>эмбеддинг</a:t>
            </a:r>
            <a:r>
              <a:rPr lang="ru-RU" dirty="0" smtClean="0"/>
              <a:t> всех символьных </a:t>
            </a:r>
            <a:r>
              <a:rPr lang="en-US" dirty="0" smtClean="0"/>
              <a:t>n-</a:t>
            </a:r>
            <a:r>
              <a:rPr lang="ru-RU" dirty="0" err="1" smtClean="0"/>
              <a:t>грам</a:t>
            </a:r>
            <a:r>
              <a:rPr lang="ru-RU" dirty="0" smtClean="0"/>
              <a:t>, содержащихся в слове</a:t>
            </a:r>
          </a:p>
          <a:p>
            <a:pPr lvl="1"/>
            <a:r>
              <a:rPr lang="ru-RU" dirty="0" smtClean="0"/>
              <a:t>Например, при </a:t>
            </a:r>
            <a:r>
              <a:rPr lang="en-US" dirty="0" smtClean="0"/>
              <a:t>n=3 </a:t>
            </a:r>
            <a:r>
              <a:rPr lang="ru-RU" dirty="0" smtClean="0"/>
              <a:t>для слова </a:t>
            </a:r>
            <a:r>
              <a:rPr lang="en-US" dirty="0" smtClean="0"/>
              <a:t>where </a:t>
            </a:r>
            <a:r>
              <a:rPr lang="ru-RU" dirty="0" smtClean="0"/>
              <a:t>имеем </a:t>
            </a:r>
            <a:r>
              <a:rPr lang="ru-RU" dirty="0" err="1" smtClean="0"/>
              <a:t>эмбеддинг</a:t>
            </a:r>
            <a:r>
              <a:rPr lang="ru-RU" dirty="0" smtClean="0"/>
              <a:t> </a:t>
            </a:r>
            <a:r>
              <a:rPr lang="en-US" dirty="0" smtClean="0"/>
              <a:t>&lt;where&gt;</a:t>
            </a:r>
            <a:r>
              <a:rPr lang="ru-RU" dirty="0" smtClean="0"/>
              <a:t>, а также </a:t>
            </a:r>
            <a:r>
              <a:rPr lang="ru-RU" dirty="0" err="1" smtClean="0"/>
              <a:t>эмбеддинги</a:t>
            </a:r>
            <a:r>
              <a:rPr lang="ru-RU" dirty="0" smtClean="0"/>
              <a:t> всех </a:t>
            </a:r>
            <a:r>
              <a:rPr lang="en-US" dirty="0" smtClean="0"/>
              <a:t>&lt;</a:t>
            </a:r>
            <a:r>
              <a:rPr lang="en-US" dirty="0" err="1" smtClean="0"/>
              <a:t>wh</a:t>
            </a:r>
            <a:r>
              <a:rPr lang="en-US" dirty="0" smtClean="0"/>
              <a:t>, </a:t>
            </a:r>
            <a:r>
              <a:rPr lang="en-US" dirty="0" err="1" smtClean="0"/>
              <a:t>whe</a:t>
            </a:r>
            <a:r>
              <a:rPr lang="en-US" dirty="0" smtClean="0"/>
              <a:t>, her, ere, re&gt; (&lt; - </a:t>
            </a:r>
            <a:r>
              <a:rPr lang="ru-RU" dirty="0" smtClean="0"/>
              <a:t>начало слова, </a:t>
            </a:r>
            <a:r>
              <a:rPr lang="en-US" dirty="0" smtClean="0"/>
              <a:t>&gt; </a:t>
            </a:r>
            <a:r>
              <a:rPr lang="ru-RU" dirty="0" smtClean="0"/>
              <a:t>- конец</a:t>
            </a:r>
            <a:r>
              <a:rPr lang="en-US" dirty="0" smtClean="0"/>
              <a:t>)</a:t>
            </a:r>
            <a:endParaRPr lang="ru-RU" dirty="0" smtClean="0"/>
          </a:p>
          <a:p>
            <a:pPr lvl="1"/>
            <a:r>
              <a:rPr lang="ru-RU" dirty="0" smtClean="0"/>
              <a:t>Таким образом, функция соответствия контексту будет вычисляться по формуле</a:t>
            </a:r>
            <a:br>
              <a:rPr lang="ru-RU" dirty="0" smtClean="0"/>
            </a:br>
            <a:r>
              <a:rPr lang="ru-RU" dirty="0" smtClean="0"/>
              <a:t> </a:t>
            </a:r>
          </a:p>
          <a:p>
            <a:pPr lvl="1"/>
            <a:r>
              <a:rPr lang="ru-RU" dirty="0" smtClean="0"/>
              <a:t>Это частично разрешает проблему работы с </a:t>
            </a:r>
            <a:r>
              <a:rPr lang="ru-RU" dirty="0" err="1" smtClean="0"/>
              <a:t>несловарными</a:t>
            </a:r>
            <a:r>
              <a:rPr lang="ru-RU" dirty="0" smtClean="0"/>
              <a:t> словами: </a:t>
            </a:r>
            <a:r>
              <a:rPr lang="ru-RU" dirty="0" err="1" smtClean="0"/>
              <a:t>эмбеддинг</a:t>
            </a:r>
            <a:r>
              <a:rPr lang="ru-RU" dirty="0" smtClean="0"/>
              <a:t> </a:t>
            </a:r>
            <a:r>
              <a:rPr lang="ru-RU" dirty="0" err="1" smtClean="0"/>
              <a:t>несловарных</a:t>
            </a:r>
            <a:r>
              <a:rPr lang="ru-RU" dirty="0" smtClean="0"/>
              <a:t> слов будет похож на </a:t>
            </a:r>
            <a:r>
              <a:rPr lang="ru-RU" dirty="0" err="1" smtClean="0"/>
              <a:t>эмбеддинги</a:t>
            </a:r>
            <a:r>
              <a:rPr lang="ru-RU" dirty="0" smtClean="0"/>
              <a:t> графически похожих слов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33</a:t>
            </a:fld>
            <a:endParaRPr lang="ru-RU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61710" y="3111810"/>
            <a:ext cx="1773197" cy="585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Sent2vec </a:t>
            </a:r>
            <a:r>
              <a:rPr lang="ru-RU" dirty="0" smtClean="0"/>
              <a:t>и </a:t>
            </a:r>
            <a:r>
              <a:rPr lang="en-US" dirty="0" smtClean="0"/>
              <a:t>doc2vec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Как можно получить веса для всего текста (абзаца, предложения)?</a:t>
            </a:r>
          </a:p>
          <a:p>
            <a:r>
              <a:rPr lang="ru-RU" dirty="0" smtClean="0"/>
              <a:t>Первая идея:</a:t>
            </a:r>
          </a:p>
          <a:p>
            <a:pPr lvl="1"/>
            <a:r>
              <a:rPr lang="ru-RU" dirty="0" smtClean="0"/>
              <a:t>Усреднить </a:t>
            </a:r>
            <a:r>
              <a:rPr lang="ru-RU" dirty="0" err="1" smtClean="0"/>
              <a:t>предобученные</a:t>
            </a:r>
            <a:r>
              <a:rPr lang="ru-RU" dirty="0" smtClean="0"/>
              <a:t> </a:t>
            </a:r>
            <a:r>
              <a:rPr lang="ru-RU" dirty="0" err="1" smtClean="0"/>
              <a:t>эмбеддинги</a:t>
            </a:r>
            <a:r>
              <a:rPr lang="ru-RU" dirty="0" smtClean="0"/>
              <a:t> для слов (</a:t>
            </a:r>
            <a:r>
              <a:rPr lang="en-US" dirty="0" smtClean="0"/>
              <a:t>word2vec, </a:t>
            </a:r>
            <a:r>
              <a:rPr lang="en-US" dirty="0" err="1" smtClean="0"/>
              <a:t>gloVe</a:t>
            </a:r>
            <a:r>
              <a:rPr lang="en-US" dirty="0" smtClean="0"/>
              <a:t>, </a:t>
            </a:r>
            <a:r>
              <a:rPr lang="en-US" dirty="0" err="1" smtClean="0"/>
              <a:t>fastText</a:t>
            </a:r>
            <a:r>
              <a:rPr lang="ru-RU" dirty="0" smtClean="0"/>
              <a:t>)</a:t>
            </a:r>
            <a:endParaRPr lang="en-US" dirty="0" smtClean="0"/>
          </a:p>
          <a:p>
            <a:pPr lvl="1"/>
            <a:r>
              <a:rPr lang="ru-RU" dirty="0" smtClean="0"/>
              <a:t>Возможно </a:t>
            </a:r>
            <a:r>
              <a:rPr lang="ru-RU" dirty="0" err="1" smtClean="0"/>
              <a:t>домножить</a:t>
            </a:r>
            <a:r>
              <a:rPr lang="ru-RU" dirty="0" smtClean="0"/>
              <a:t> на </a:t>
            </a:r>
            <a:r>
              <a:rPr lang="en-US" dirty="0" err="1" smtClean="0"/>
              <a:t>tf-idf</a:t>
            </a:r>
            <a:r>
              <a:rPr lang="en-US" dirty="0" smtClean="0"/>
              <a:t> </a:t>
            </a:r>
            <a:r>
              <a:rPr lang="ru-RU" dirty="0" smtClean="0"/>
              <a:t>веса</a:t>
            </a:r>
          </a:p>
          <a:p>
            <a:r>
              <a:rPr lang="en-US" dirty="0" smtClean="0"/>
              <a:t>Doc2Vec: </a:t>
            </a:r>
            <a:r>
              <a:rPr lang="ru-RU" dirty="0" smtClean="0"/>
              <a:t>то же, что и </a:t>
            </a:r>
            <a:r>
              <a:rPr lang="en-US" dirty="0" smtClean="0"/>
              <a:t>word2vec</a:t>
            </a:r>
            <a:r>
              <a:rPr lang="ru-RU" dirty="0" smtClean="0"/>
              <a:t>, но работаем с предложениями (абзацами), а не со словами: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34</a:t>
            </a:fld>
            <a:endParaRPr lang="ru-RU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9905" y="3516855"/>
            <a:ext cx="5284095" cy="1189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5" y="3335635"/>
            <a:ext cx="3661780" cy="1807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Двуязычные </a:t>
            </a:r>
            <a:r>
              <a:rPr lang="ru-RU" dirty="0" err="1" smtClean="0"/>
              <a:t>эмбеддинги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35</a:t>
            </a:fld>
            <a:endParaRPr lang="ru-RU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535" y="1200150"/>
            <a:ext cx="8010890" cy="3855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Языковые модели: формулировка задачи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Языковая модель [</a:t>
            </a:r>
            <a:r>
              <a:rPr lang="ru-RU" dirty="0" err="1"/>
              <a:t>language</a:t>
            </a:r>
            <a:r>
              <a:rPr lang="ru-RU" dirty="0"/>
              <a:t> </a:t>
            </a:r>
            <a:r>
              <a:rPr lang="ru-RU" dirty="0" err="1"/>
              <a:t>model</a:t>
            </a:r>
            <a:r>
              <a:rPr lang="ru-RU" dirty="0"/>
              <a:t>, LM] позволяет оценить вероятность следующего слова в </a:t>
            </a:r>
            <a:r>
              <a:rPr lang="ru-RU" dirty="0" smtClean="0"/>
              <a:t>последовательности                             и </a:t>
            </a:r>
            <a:r>
              <a:rPr lang="ru-RU" dirty="0"/>
              <a:t>оценить вероятность всей последовательности слов </a:t>
            </a:r>
            <a:r>
              <a:rPr lang="ru-RU" dirty="0" smtClean="0"/>
              <a:t>                     .</a:t>
            </a:r>
          </a:p>
          <a:p>
            <a:r>
              <a:rPr lang="ru-RU" dirty="0"/>
              <a:t>Например, </a:t>
            </a:r>
            <a:r>
              <a:rPr lang="ru-RU" dirty="0" smtClean="0"/>
              <a:t>какое </a:t>
            </a:r>
            <a:r>
              <a:rPr lang="ru-RU" dirty="0"/>
              <a:t>слово в последовательности вероятнее</a:t>
            </a:r>
            <a:r>
              <a:rPr lang="ru-RU" dirty="0" smtClean="0"/>
              <a:t>:</a:t>
            </a:r>
          </a:p>
          <a:p>
            <a:pPr lvl="1"/>
            <a:r>
              <a:rPr lang="ru-RU" dirty="0" smtClean="0"/>
              <a:t>Поезд прибыл на</a:t>
            </a:r>
          </a:p>
          <a:p>
            <a:pPr lvl="2"/>
            <a:r>
              <a:rPr lang="ru-RU" dirty="0" smtClean="0"/>
              <a:t>вокзал</a:t>
            </a:r>
          </a:p>
          <a:p>
            <a:pPr lvl="2"/>
            <a:r>
              <a:rPr lang="ru-RU" dirty="0" smtClean="0"/>
              <a:t>север</a:t>
            </a:r>
          </a:p>
          <a:p>
            <a:r>
              <a:rPr lang="ru-RU" dirty="0"/>
              <a:t>Какая последовательность вероятнее</a:t>
            </a:r>
            <a:r>
              <a:rPr lang="ru-RU" dirty="0" smtClean="0"/>
              <a:t>:</a:t>
            </a:r>
          </a:p>
          <a:p>
            <a:pPr lvl="1"/>
            <a:r>
              <a:rPr lang="ru-RU" dirty="0" smtClean="0"/>
              <a:t>Вокзал прибыл поезд на</a:t>
            </a:r>
          </a:p>
          <a:p>
            <a:pPr lvl="1"/>
            <a:r>
              <a:rPr lang="ru-RU" dirty="0" smtClean="0"/>
              <a:t>Поезд прибыл на вокзал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36</a:t>
            </a:fld>
            <a:endParaRPr lang="ru-RU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7085" y="1581640"/>
            <a:ext cx="15811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20" y="1905490"/>
            <a:ext cx="105727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Применения языковых моделей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Языковые модели применяются </a:t>
            </a:r>
            <a:r>
              <a:rPr lang="ru-RU" dirty="0"/>
              <a:t>в задачах, в которых нужно обработать сложный и зашумленный вход: </a:t>
            </a:r>
            <a:endParaRPr lang="ru-RU" dirty="0" smtClean="0"/>
          </a:p>
          <a:p>
            <a:pPr lvl="1"/>
            <a:r>
              <a:rPr lang="ru-RU" dirty="0" smtClean="0"/>
              <a:t>Распознавание речи</a:t>
            </a:r>
          </a:p>
          <a:p>
            <a:pPr lvl="1"/>
            <a:r>
              <a:rPr lang="ru-RU" dirty="0" smtClean="0"/>
              <a:t>Исправление опечаток</a:t>
            </a:r>
          </a:p>
          <a:p>
            <a:pPr lvl="1"/>
            <a:r>
              <a:rPr lang="en-US" dirty="0" smtClean="0"/>
              <a:t>OCR</a:t>
            </a:r>
            <a:r>
              <a:rPr lang="ru-RU" dirty="0" smtClean="0"/>
              <a:t> (распознавание текстов)</a:t>
            </a:r>
          </a:p>
          <a:p>
            <a:pPr lvl="1"/>
            <a:r>
              <a:rPr lang="ru-RU" dirty="0" smtClean="0"/>
              <a:t>Машинный перевод</a:t>
            </a:r>
          </a:p>
          <a:p>
            <a:pPr lvl="1"/>
            <a:r>
              <a:rPr lang="ru-RU" dirty="0" smtClean="0"/>
              <a:t>Подсказка при наборе</a:t>
            </a:r>
          </a:p>
          <a:p>
            <a:r>
              <a:rPr lang="ru-RU" dirty="0" smtClean="0"/>
              <a:t>Применение языковых моделей, </a:t>
            </a:r>
            <a:r>
              <a:rPr lang="ru-RU" dirty="0" err="1" smtClean="0"/>
              <a:t>предобученных</a:t>
            </a:r>
            <a:r>
              <a:rPr lang="ru-RU" dirty="0" smtClean="0"/>
              <a:t> на большом корпусе способно заменить собой </a:t>
            </a:r>
            <a:r>
              <a:rPr lang="ru-RU" dirty="0" err="1" smtClean="0"/>
              <a:t>эмбеддинги</a:t>
            </a:r>
            <a:r>
              <a:rPr lang="ru-RU" dirty="0" smtClean="0"/>
              <a:t>. Сейчас есть несколько архитектур, активно использующихся для этого:</a:t>
            </a:r>
          </a:p>
          <a:p>
            <a:pPr lvl="1"/>
            <a:r>
              <a:rPr lang="en-US" dirty="0" err="1" smtClean="0"/>
              <a:t>ELMo</a:t>
            </a:r>
            <a:endParaRPr lang="en-US" dirty="0" smtClean="0"/>
          </a:p>
          <a:p>
            <a:pPr lvl="1"/>
            <a:r>
              <a:rPr lang="en-US" dirty="0" smtClean="0"/>
              <a:t>ULM-Fit</a:t>
            </a:r>
          </a:p>
          <a:p>
            <a:pPr lvl="1"/>
            <a:r>
              <a:rPr lang="en-US" dirty="0" err="1" smtClean="0"/>
              <a:t>OpenAi</a:t>
            </a:r>
            <a:r>
              <a:rPr lang="en-US" dirty="0" smtClean="0"/>
              <a:t> Transformer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37</a:t>
            </a:fld>
            <a:endParaRPr lang="ru-RU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Измерение качества языковых моделей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Для измерения качества работы языковых моделей чаще всего используется </a:t>
            </a:r>
            <a:r>
              <a:rPr lang="ru-RU" dirty="0" err="1" smtClean="0"/>
              <a:t>перплексия</a:t>
            </a:r>
            <a:r>
              <a:rPr lang="ru-RU" dirty="0" smtClean="0"/>
              <a:t> – то</a:t>
            </a:r>
            <a:r>
              <a:rPr lang="ru-RU" dirty="0"/>
              <a:t>, насколько хорошо модель предсказывает выборку. Чем ниже значение </a:t>
            </a:r>
            <a:r>
              <a:rPr lang="ru-RU" dirty="0" err="1"/>
              <a:t>перплексии</a:t>
            </a:r>
            <a:r>
              <a:rPr lang="ru-RU" dirty="0"/>
              <a:t>, тем лучше</a:t>
            </a:r>
            <a:r>
              <a:rPr lang="ru-RU" dirty="0" smtClean="0"/>
              <a:t>.</a:t>
            </a:r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38</a:t>
            </a:fld>
            <a:endParaRPr lang="ru-RU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3201820"/>
            <a:ext cx="26479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935120"/>
            <a:ext cx="46291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1591" y="2391729"/>
            <a:ext cx="3098000" cy="49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Языковые модели на основе </a:t>
            </a:r>
            <a:r>
              <a:rPr lang="en-US" dirty="0" smtClean="0"/>
              <a:t>n-</a:t>
            </a:r>
            <a:r>
              <a:rPr lang="ru-RU" dirty="0" err="1" smtClean="0"/>
              <a:t>грам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39</a:t>
            </a:fld>
            <a:endParaRPr lang="ru-RU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442" y="1311609"/>
            <a:ext cx="8206013" cy="1845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336835"/>
            <a:ext cx="27622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Простейшая векторная модель слова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Пусть нам дан словарь (список слов языка; для языков с морфологией обычно берутся леммы или </a:t>
            </a:r>
            <a:r>
              <a:rPr lang="ru-RU" dirty="0" err="1" smtClean="0"/>
              <a:t>стемы</a:t>
            </a:r>
            <a:r>
              <a:rPr lang="ru-RU" dirty="0" smtClean="0"/>
              <a:t>) </a:t>
            </a:r>
            <a:r>
              <a:rPr lang="en-US" dirty="0" smtClean="0"/>
              <a:t>V</a:t>
            </a:r>
            <a:r>
              <a:rPr lang="ru-RU" dirty="0" smtClean="0"/>
              <a:t>. Давайте </a:t>
            </a:r>
            <a:r>
              <a:rPr lang="ru-RU" dirty="0"/>
              <a:t>также добавим в словарь </a:t>
            </a:r>
            <a:r>
              <a:rPr lang="ru-RU" dirty="0" err="1" smtClean="0"/>
              <a:t>спецслово</a:t>
            </a:r>
            <a:r>
              <a:rPr lang="ru-RU" dirty="0" smtClean="0"/>
              <a:t>, соответствующее всем </a:t>
            </a:r>
            <a:r>
              <a:rPr lang="ru-RU" dirty="0" err="1" smtClean="0"/>
              <a:t>несловарным</a:t>
            </a:r>
            <a:r>
              <a:rPr lang="ru-RU" dirty="0" smtClean="0"/>
              <a:t> словам (</a:t>
            </a:r>
            <a:r>
              <a:rPr lang="en-US" dirty="0" smtClean="0"/>
              <a:t>OOV</a:t>
            </a:r>
            <a:r>
              <a:rPr lang="ru-RU" dirty="0" smtClean="0"/>
              <a:t>) Простейшая </a:t>
            </a:r>
            <a:r>
              <a:rPr lang="ru-RU" dirty="0"/>
              <a:t>векторная модель </a:t>
            </a:r>
            <a:r>
              <a:rPr lang="ru-RU" dirty="0" smtClean="0"/>
              <a:t>слова</a:t>
            </a:r>
            <a:r>
              <a:rPr lang="en-US" dirty="0" smtClean="0"/>
              <a:t> – </a:t>
            </a:r>
            <a:r>
              <a:rPr lang="ru-RU" dirty="0" smtClean="0"/>
              <a:t>номер этого слова в словаре (</a:t>
            </a:r>
            <a:r>
              <a:rPr lang="en-US" dirty="0" smtClean="0"/>
              <a:t>one hot encoding</a:t>
            </a:r>
            <a:r>
              <a:rPr lang="ru-RU" dirty="0" smtClean="0"/>
              <a:t>). </a:t>
            </a:r>
            <a:endParaRPr lang="ru-RU" dirty="0"/>
          </a:p>
          <a:p>
            <a:r>
              <a:rPr lang="ru-RU" dirty="0" smtClean="0"/>
              <a:t>Пусть номер слова в нашем словаре – </a:t>
            </a:r>
            <a:r>
              <a:rPr lang="en-US" dirty="0" err="1" smtClean="0"/>
              <a:t>i</a:t>
            </a:r>
            <a:r>
              <a:rPr lang="ru-RU" dirty="0" smtClean="0"/>
              <a:t>. В качестве векторной модели слова берем булев вектор размерности </a:t>
            </a:r>
            <a:r>
              <a:rPr lang="en-US" dirty="0" smtClean="0"/>
              <a:t>|V|</a:t>
            </a:r>
            <a:r>
              <a:rPr lang="ru-RU" dirty="0" smtClean="0"/>
              <a:t>, где на </a:t>
            </a:r>
            <a:r>
              <a:rPr lang="en-US" dirty="0" err="1" smtClean="0"/>
              <a:t>i</a:t>
            </a:r>
            <a:r>
              <a:rPr lang="en-US" dirty="0" smtClean="0"/>
              <a:t>-</a:t>
            </a:r>
            <a:r>
              <a:rPr lang="ru-RU" dirty="0" smtClean="0"/>
              <a:t>м месте стоит 1, а на остальных местах – 0. </a:t>
            </a:r>
            <a:endParaRPr lang="en-US" dirty="0" smtClean="0"/>
          </a:p>
          <a:p>
            <a:r>
              <a:rPr lang="ru-RU" dirty="0" smtClean="0"/>
              <a:t>Модель способна достаточно корректно работать со словарными словами, однако обладает рядом существенных недостатков(из-за которых практически не используется с начала 2010-х):</a:t>
            </a:r>
          </a:p>
          <a:p>
            <a:pPr lvl="1"/>
            <a:r>
              <a:rPr lang="ru-RU" dirty="0" smtClean="0"/>
              <a:t>На </a:t>
            </a:r>
            <a:r>
              <a:rPr lang="ru-RU" dirty="0" err="1" smtClean="0"/>
              <a:t>несловарных</a:t>
            </a:r>
            <a:r>
              <a:rPr lang="ru-RU" dirty="0" smtClean="0"/>
              <a:t> словах модель не способна дать адекватный результат</a:t>
            </a:r>
          </a:p>
          <a:p>
            <a:pPr lvl="1"/>
            <a:r>
              <a:rPr lang="ru-RU" dirty="0" smtClean="0"/>
              <a:t>При маленьком </a:t>
            </a:r>
            <a:r>
              <a:rPr lang="en-US" dirty="0" smtClean="0"/>
              <a:t>|V|</a:t>
            </a:r>
            <a:r>
              <a:rPr lang="ru-RU" dirty="0" smtClean="0"/>
              <a:t> (</a:t>
            </a:r>
            <a:r>
              <a:rPr lang="en-US" dirty="0" smtClean="0"/>
              <a:t>&lt; 10^4</a:t>
            </a:r>
            <a:r>
              <a:rPr lang="ru-RU" dirty="0" smtClean="0"/>
              <a:t>)</a:t>
            </a:r>
            <a:r>
              <a:rPr lang="en-US" dirty="0" smtClean="0"/>
              <a:t> </a:t>
            </a:r>
            <a:r>
              <a:rPr lang="ru-RU" dirty="0" smtClean="0"/>
              <a:t>модель практически ничего не дает, при большом </a:t>
            </a:r>
            <a:r>
              <a:rPr lang="en-US" dirty="0" smtClean="0"/>
              <a:t>– </a:t>
            </a:r>
            <a:r>
              <a:rPr lang="ru-RU" dirty="0" smtClean="0"/>
              <a:t>получается работа с очень сильно разреженными векторами</a:t>
            </a:r>
          </a:p>
          <a:p>
            <a:pPr lvl="1"/>
            <a:r>
              <a:rPr lang="ru-RU" dirty="0" smtClean="0"/>
              <a:t>Модель не способна учитывать близость слов друг к другу и их </a:t>
            </a:r>
            <a:r>
              <a:rPr lang="ru-RU" dirty="0" err="1" smtClean="0"/>
              <a:t>сочетаемось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Счетные языковые модели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40</a:t>
            </a:fld>
            <a:endParaRPr lang="ru-RU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1" y="1200150"/>
            <a:ext cx="4590510" cy="344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2031" y="1401620"/>
            <a:ext cx="38481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71294" y="3195479"/>
            <a:ext cx="1409700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00149"/>
            <a:ext cx="8218488" cy="375686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41</a:t>
            </a:fld>
            <a:endParaRPr lang="ru-RU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570" y="1086585"/>
            <a:ext cx="7740860" cy="3902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Рекуррентные нейронные языковые модели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RNN позволяют уйти от Марковских допущений и позволяют учитывать предысторию произвольной длины.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42</a:t>
            </a:fld>
            <a:endParaRPr lang="ru-RU"/>
          </a:p>
        </p:txBody>
      </p:sp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570" y="1941680"/>
            <a:ext cx="73342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Архитектура нейронной языковой модели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43</a:t>
            </a:fld>
            <a:endParaRPr lang="ru-RU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688" y="1167594"/>
            <a:ext cx="4360307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92650" y="1200150"/>
            <a:ext cx="4451350" cy="3654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Эмбеддинги</a:t>
            </a:r>
            <a:r>
              <a:rPr lang="ru-RU" dirty="0" smtClean="0"/>
              <a:t> на языковых моделях - </a:t>
            </a:r>
            <a:r>
              <a:rPr lang="en-US" dirty="0" err="1" smtClean="0"/>
              <a:t>ELMo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Сначала обучим на большом корпусе модель, похожую по архитектуре  на модель с предыдущего слайда:</a:t>
            </a:r>
          </a:p>
          <a:p>
            <a:pPr lvl="1"/>
            <a:r>
              <a:rPr lang="ru-RU" dirty="0" smtClean="0"/>
              <a:t>Каждый </a:t>
            </a:r>
            <a:r>
              <a:rPr lang="ru-RU" dirty="0" err="1" smtClean="0"/>
              <a:t>токен</a:t>
            </a:r>
            <a:r>
              <a:rPr lang="ru-RU" dirty="0" smtClean="0"/>
              <a:t> представляется в виде </a:t>
            </a:r>
            <a:r>
              <a:rPr lang="en-US" dirty="0" err="1" smtClean="0"/>
              <a:t>CharCNN</a:t>
            </a:r>
            <a:r>
              <a:rPr lang="en-US" dirty="0" smtClean="0"/>
              <a:t> </a:t>
            </a:r>
            <a:r>
              <a:rPr lang="ru-RU" dirty="0" smtClean="0"/>
              <a:t>– свертки от </a:t>
            </a:r>
            <a:r>
              <a:rPr lang="ru-RU" dirty="0" err="1" smtClean="0"/>
              <a:t>эмбеддингов</a:t>
            </a:r>
            <a:r>
              <a:rPr lang="ru-RU" dirty="0" smtClean="0"/>
              <a:t> символов </a:t>
            </a:r>
            <a:r>
              <a:rPr lang="ru-RU" dirty="0" err="1" smtClean="0"/>
              <a:t>токена</a:t>
            </a:r>
            <a:endParaRPr lang="ru-RU" dirty="0" smtClean="0"/>
          </a:p>
          <a:p>
            <a:pPr lvl="1"/>
            <a:r>
              <a:rPr lang="en-US" dirty="0" err="1" smtClean="0"/>
              <a:t>CharCNN</a:t>
            </a:r>
            <a:r>
              <a:rPr lang="en-US" dirty="0" smtClean="0"/>
              <a:t> </a:t>
            </a:r>
            <a:r>
              <a:rPr lang="ru-RU" dirty="0" smtClean="0"/>
              <a:t>подаются в двухслойный </a:t>
            </a:r>
            <a:r>
              <a:rPr lang="en-US" dirty="0" smtClean="0"/>
              <a:t>BLSTM</a:t>
            </a:r>
            <a:endParaRPr lang="ru-RU" dirty="0" smtClean="0"/>
          </a:p>
          <a:p>
            <a:pPr lvl="1"/>
            <a:r>
              <a:rPr lang="ru-RU" dirty="0" smtClean="0"/>
              <a:t>После </a:t>
            </a:r>
            <a:r>
              <a:rPr lang="en-US" dirty="0" err="1" smtClean="0"/>
              <a:t>BLSTM’a</a:t>
            </a:r>
            <a:r>
              <a:rPr lang="en-US" dirty="0" smtClean="0"/>
              <a:t> </a:t>
            </a:r>
            <a:r>
              <a:rPr lang="ru-RU" dirty="0" smtClean="0"/>
              <a:t>имеем </a:t>
            </a:r>
            <a:r>
              <a:rPr lang="en-US" dirty="0" smtClean="0"/>
              <a:t>dense-</a:t>
            </a:r>
            <a:r>
              <a:rPr lang="ru-RU" dirty="0" smtClean="0"/>
              <a:t>слой </a:t>
            </a:r>
            <a:r>
              <a:rPr lang="en-US" dirty="0" smtClean="0"/>
              <a:t>c </a:t>
            </a:r>
            <a:r>
              <a:rPr lang="en-US" dirty="0" err="1" smtClean="0"/>
              <a:t>relu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smtClean="0"/>
              <a:t>dense</a:t>
            </a:r>
            <a:r>
              <a:rPr lang="ru-RU" dirty="0" smtClean="0"/>
              <a:t>-слой с </a:t>
            </a:r>
            <a:r>
              <a:rPr lang="en-US" dirty="0" err="1" smtClean="0"/>
              <a:t>softmax</a:t>
            </a:r>
            <a:endParaRPr lang="en-US" dirty="0" smtClean="0"/>
          </a:p>
          <a:p>
            <a:r>
              <a:rPr lang="ru-RU" dirty="0" smtClean="0"/>
              <a:t>При решении какой-то внешней задачи будем использовать </a:t>
            </a:r>
            <a:r>
              <a:rPr lang="ru-RU" dirty="0" err="1" smtClean="0"/>
              <a:t>предобученную</a:t>
            </a:r>
            <a:r>
              <a:rPr lang="ru-RU" dirty="0" smtClean="0"/>
              <a:t> языковую модель следующим образом:</a:t>
            </a:r>
          </a:p>
          <a:p>
            <a:pPr lvl="1"/>
            <a:r>
              <a:rPr lang="ru-RU" dirty="0" smtClean="0"/>
              <a:t>Подаем на вход все текущее предложение</a:t>
            </a:r>
          </a:p>
          <a:p>
            <a:pPr lvl="1"/>
            <a:r>
              <a:rPr lang="ru-RU" dirty="0" smtClean="0"/>
              <a:t>В качестве представления </a:t>
            </a:r>
            <a:r>
              <a:rPr lang="ru-RU" dirty="0" err="1" smtClean="0"/>
              <a:t>токена</a:t>
            </a:r>
            <a:r>
              <a:rPr lang="ru-RU" dirty="0" smtClean="0"/>
              <a:t> будем использовать взвешенную сумму выхода </a:t>
            </a:r>
            <a:r>
              <a:rPr lang="en-US" dirty="0" err="1" smtClean="0"/>
              <a:t>CharCNN</a:t>
            </a:r>
            <a:r>
              <a:rPr lang="ru-RU" dirty="0" smtClean="0"/>
              <a:t> и каждого из </a:t>
            </a:r>
            <a:r>
              <a:rPr lang="en-US" dirty="0" smtClean="0"/>
              <a:t>BLSTM</a:t>
            </a:r>
            <a:r>
              <a:rPr lang="ru-RU" dirty="0" smtClean="0"/>
              <a:t> с обучаемыми для задачи весами: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44</a:t>
            </a:fld>
            <a:endParaRPr lang="ru-RU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61710" y="4506965"/>
            <a:ext cx="4591050" cy="60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Преимущества </a:t>
            </a:r>
            <a:r>
              <a:rPr lang="en-US" dirty="0" err="1" smtClean="0"/>
              <a:t>ELMo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Модель получается глубже и </a:t>
            </a:r>
            <a:r>
              <a:rPr lang="ru-RU" dirty="0" err="1" smtClean="0"/>
              <a:t>эффектвнее,чем</a:t>
            </a:r>
            <a:r>
              <a:rPr lang="ru-RU" dirty="0" smtClean="0"/>
              <a:t> классические </a:t>
            </a:r>
            <a:r>
              <a:rPr lang="ru-RU" dirty="0" err="1" smtClean="0"/>
              <a:t>эмбеддинги</a:t>
            </a:r>
            <a:endParaRPr lang="ru-RU" dirty="0" smtClean="0"/>
          </a:p>
          <a:p>
            <a:r>
              <a:rPr lang="ru-RU" dirty="0" smtClean="0"/>
              <a:t>Векторное представление </a:t>
            </a:r>
            <a:r>
              <a:rPr lang="ru-RU" dirty="0" err="1" smtClean="0"/>
              <a:t>токена</a:t>
            </a:r>
            <a:r>
              <a:rPr lang="ru-RU" dirty="0" smtClean="0"/>
              <a:t> получается зависимым от его контекста (на вход подаем все предложение).</a:t>
            </a:r>
          </a:p>
          <a:p>
            <a:pPr lvl="1">
              <a:buNone/>
            </a:pP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45</a:t>
            </a:fld>
            <a:endParaRPr lang="ru-RU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584" y="2224896"/>
            <a:ext cx="7425825" cy="2831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ULMFit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ULMFit</a:t>
            </a:r>
            <a:r>
              <a:rPr lang="en-US" dirty="0" smtClean="0"/>
              <a:t> – SOTA </a:t>
            </a:r>
            <a:r>
              <a:rPr lang="ru-RU" dirty="0" smtClean="0"/>
              <a:t>в задаче текстовой классификации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46</a:t>
            </a:fld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6564" y="1761659"/>
            <a:ext cx="7688123" cy="307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BERT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BERT: </a:t>
            </a:r>
            <a:r>
              <a:rPr lang="ru-RU" dirty="0" smtClean="0"/>
              <a:t>в архитектуре языковой модели используем </a:t>
            </a:r>
            <a:r>
              <a:rPr lang="ru-RU" dirty="0" err="1" smtClean="0"/>
              <a:t>трансформеры</a:t>
            </a:r>
            <a:r>
              <a:rPr lang="ru-RU" dirty="0" smtClean="0"/>
              <a:t> вместо </a:t>
            </a:r>
            <a:r>
              <a:rPr lang="en-US" dirty="0" smtClean="0"/>
              <a:t>RNN</a:t>
            </a:r>
          </a:p>
          <a:p>
            <a:r>
              <a:rPr lang="ru-RU" dirty="0" err="1" smtClean="0"/>
              <a:t>Предобучается</a:t>
            </a:r>
            <a:r>
              <a:rPr lang="ru-RU" dirty="0" smtClean="0"/>
              <a:t> на очень большом корпусе на 2 задачах</a:t>
            </a:r>
            <a:r>
              <a:rPr lang="en-US" dirty="0" smtClean="0"/>
              <a:t>:</a:t>
            </a:r>
          </a:p>
          <a:p>
            <a:pPr lvl="1"/>
            <a:r>
              <a:rPr lang="ru-RU" dirty="0" smtClean="0"/>
              <a:t>Языковое моделирование с масками (</a:t>
            </a:r>
            <a:r>
              <a:rPr lang="en-US" dirty="0" smtClean="0"/>
              <a:t>masked language modeling</a:t>
            </a:r>
            <a:r>
              <a:rPr lang="ru-RU" dirty="0" smtClean="0"/>
              <a:t>)</a:t>
            </a:r>
            <a:endParaRPr lang="en-US" dirty="0" smtClean="0"/>
          </a:p>
          <a:p>
            <a:pPr lvl="1"/>
            <a:r>
              <a:rPr lang="ru-RU" dirty="0" smtClean="0"/>
              <a:t>Предсказание следующего предложения</a:t>
            </a:r>
            <a:endParaRPr lang="en-US" dirty="0" smtClean="0"/>
          </a:p>
          <a:p>
            <a:r>
              <a:rPr lang="en-US" dirty="0" smtClean="0"/>
              <a:t>SOTA </a:t>
            </a:r>
            <a:r>
              <a:rPr lang="ru-RU" dirty="0" smtClean="0"/>
              <a:t>для многих задач </a:t>
            </a:r>
            <a:r>
              <a:rPr lang="en-US" dirty="0" smtClean="0"/>
              <a:t>NLP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47</a:t>
            </a:fld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884" y="3330309"/>
            <a:ext cx="8003495" cy="1791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65130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</a:t>
            </a:r>
            <a:r>
              <a:rPr lang="en-US" dirty="0" smtClean="0"/>
              <a:t> BERT </a:t>
            </a:r>
            <a:r>
              <a:rPr lang="ru-RU" dirty="0" smtClean="0"/>
              <a:t>для разных задач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48</a:t>
            </a:fld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249" y="726545"/>
            <a:ext cx="5712557" cy="441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123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Flair </a:t>
            </a:r>
            <a:r>
              <a:rPr lang="en-US" dirty="0" err="1" smtClean="0"/>
              <a:t>embeddings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Flair embeddings – </a:t>
            </a:r>
            <a:r>
              <a:rPr lang="en-US" dirty="0" smtClean="0"/>
              <a:t>SOTA </a:t>
            </a:r>
            <a:r>
              <a:rPr lang="ru-RU" dirty="0" smtClean="0"/>
              <a:t>в задаче </a:t>
            </a:r>
            <a:r>
              <a:rPr lang="en-US" dirty="0" smtClean="0"/>
              <a:t>NER</a:t>
            </a:r>
          </a:p>
          <a:p>
            <a:r>
              <a:rPr lang="ru-RU" dirty="0" smtClean="0"/>
              <a:t>Языковая </a:t>
            </a:r>
            <a:r>
              <a:rPr lang="ru-RU" dirty="0" smtClean="0"/>
              <a:t>модель </a:t>
            </a:r>
            <a:r>
              <a:rPr lang="ru-RU" dirty="0" smtClean="0"/>
              <a:t>на</a:t>
            </a:r>
            <a:r>
              <a:rPr lang="en-US" dirty="0" smtClean="0"/>
              <a:t> </a:t>
            </a:r>
            <a:r>
              <a:rPr lang="ru-RU" dirty="0" smtClean="0"/>
              <a:t>уровне </a:t>
            </a:r>
            <a:r>
              <a:rPr lang="ru-RU" dirty="0" smtClean="0"/>
              <a:t>символов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49</a:t>
            </a:fld>
            <a:endParaRPr lang="ru-RU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6565" y="2436735"/>
            <a:ext cx="6615735" cy="243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Простейшая модель текста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Пусть нам дан словарь </a:t>
            </a:r>
            <a:r>
              <a:rPr lang="en-US" dirty="0" smtClean="0"/>
              <a:t>V</a:t>
            </a:r>
            <a:r>
              <a:rPr lang="ru-RU" dirty="0"/>
              <a:t>. </a:t>
            </a:r>
            <a:r>
              <a:rPr lang="ru-RU" dirty="0" smtClean="0"/>
              <a:t>Добавим </a:t>
            </a:r>
            <a:r>
              <a:rPr lang="ru-RU" dirty="0"/>
              <a:t>в словарь </a:t>
            </a:r>
            <a:r>
              <a:rPr lang="ru-RU" dirty="0" err="1" smtClean="0"/>
              <a:t>спецслово</a:t>
            </a:r>
            <a:r>
              <a:rPr lang="ru-RU" dirty="0" smtClean="0"/>
              <a:t>, соответствующее </a:t>
            </a:r>
            <a:r>
              <a:rPr lang="ru-RU" dirty="0"/>
              <a:t>всем </a:t>
            </a:r>
            <a:r>
              <a:rPr lang="ru-RU" dirty="0" err="1"/>
              <a:t>несловарным</a:t>
            </a:r>
            <a:r>
              <a:rPr lang="ru-RU" dirty="0"/>
              <a:t> словам (</a:t>
            </a:r>
            <a:r>
              <a:rPr lang="en-US" dirty="0"/>
              <a:t>OOV</a:t>
            </a:r>
            <a:r>
              <a:rPr lang="ru-RU" dirty="0"/>
              <a:t>) </a:t>
            </a:r>
            <a:endParaRPr lang="ru-RU" dirty="0" smtClean="0"/>
          </a:p>
          <a:p>
            <a:r>
              <a:rPr lang="ru-RU" dirty="0" smtClean="0"/>
              <a:t>Простейшая модель текста – мешок слов (</a:t>
            </a:r>
            <a:r>
              <a:rPr lang="en-US" dirty="0" smtClean="0"/>
              <a:t>bag-of-words</a:t>
            </a:r>
            <a:r>
              <a:rPr lang="ru-RU" dirty="0" smtClean="0"/>
              <a:t>). Тексту ставится в соответствие булев вектор, где </a:t>
            </a:r>
            <a:r>
              <a:rPr lang="en-US" dirty="0" err="1" smtClean="0"/>
              <a:t>i</a:t>
            </a:r>
            <a:r>
              <a:rPr lang="en-US" dirty="0" smtClean="0"/>
              <a:t>-</a:t>
            </a:r>
            <a:r>
              <a:rPr lang="ru-RU" dirty="0" smtClean="0"/>
              <a:t>я компонента будет иметь значение 1, если слово с индексом </a:t>
            </a:r>
            <a:r>
              <a:rPr lang="en-US" dirty="0" err="1"/>
              <a:t>i</a:t>
            </a:r>
            <a:r>
              <a:rPr lang="ru-RU" dirty="0" smtClean="0"/>
              <a:t> в словаре присутствует в тексте, и 0 – иначе</a:t>
            </a:r>
          </a:p>
          <a:p>
            <a:r>
              <a:rPr lang="ru-RU" dirty="0"/>
              <a:t>В отличие от </a:t>
            </a:r>
            <a:r>
              <a:rPr lang="en-US" dirty="0"/>
              <a:t>one hot encoding</a:t>
            </a:r>
            <a:r>
              <a:rPr lang="ru-RU" dirty="0"/>
              <a:t>, как признаков слова, мешок слов может работать с  очень небольшим</a:t>
            </a:r>
            <a:r>
              <a:rPr lang="en-US" dirty="0"/>
              <a:t>|V|</a:t>
            </a:r>
            <a:r>
              <a:rPr lang="ru-RU" dirty="0"/>
              <a:t> - несколько сотен или даже десятков</a:t>
            </a:r>
            <a:endParaRPr lang="ru-RU" dirty="0" smtClean="0"/>
          </a:p>
          <a:p>
            <a:r>
              <a:rPr lang="ru-RU" dirty="0"/>
              <a:t>Несмотря на простоту, </a:t>
            </a:r>
            <a:r>
              <a:rPr lang="ru-RU" dirty="0" smtClean="0"/>
              <a:t>модель естественным образом выражает наличие в тексте ключевых слов. Поэтому для таких задач, как тематическая классификация, решения на основе мешка слов могут дать приемлемое качество при очень высоком быстродействии</a:t>
            </a:r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Transformer-XL</a:t>
            </a:r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50</a:t>
            </a:fld>
            <a:endParaRPr lang="ru-RU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515" y="951570"/>
            <a:ext cx="8529932" cy="2025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10" y="3004065"/>
            <a:ext cx="8408390" cy="213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60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Счетная модель текста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Давайте модифицируем мешок слов – вместо булева вектора будем использовать вектор натуральных чисел. </a:t>
            </a:r>
            <a:br>
              <a:rPr lang="ru-RU" dirty="0" smtClean="0"/>
            </a:br>
            <a:r>
              <a:rPr lang="en-US" dirty="0" err="1" smtClean="0"/>
              <a:t>i</a:t>
            </a:r>
            <a:r>
              <a:rPr lang="en-US" dirty="0" smtClean="0"/>
              <a:t>-</a:t>
            </a:r>
            <a:r>
              <a:rPr lang="ru-RU" dirty="0" smtClean="0"/>
              <a:t>я компонента вектора будет иметь значение </a:t>
            </a:r>
            <a:r>
              <a:rPr lang="en-US" dirty="0" smtClean="0"/>
              <a:t>n</a:t>
            </a:r>
            <a:r>
              <a:rPr lang="ru-RU" dirty="0" smtClean="0"/>
              <a:t>, если слово с  индексом в словаре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ru-RU" dirty="0" smtClean="0"/>
              <a:t>встретилось в нашем тексте </a:t>
            </a:r>
            <a:r>
              <a:rPr lang="en-US" dirty="0" smtClean="0"/>
              <a:t>n  </a:t>
            </a:r>
            <a:r>
              <a:rPr lang="ru-RU" dirty="0" smtClean="0"/>
              <a:t>раз. </a:t>
            </a:r>
            <a:endParaRPr lang="ru-RU" dirty="0"/>
          </a:p>
          <a:p>
            <a:r>
              <a:rPr lang="ru-RU" dirty="0" smtClean="0"/>
              <a:t>Чтобы корректно работать с текстами разной длины  давайте поделим счетчики на размер документа – перейдем к подсчету частот слов в документах.</a:t>
            </a:r>
          </a:p>
          <a:p>
            <a:r>
              <a:rPr lang="ru-RU" dirty="0" smtClean="0"/>
              <a:t>Можно считать не только слова текста, но и биграммы </a:t>
            </a:r>
            <a:r>
              <a:rPr lang="en-US" dirty="0" smtClean="0"/>
              <a:t>(</a:t>
            </a:r>
            <a:r>
              <a:rPr lang="ru-RU" dirty="0" smtClean="0"/>
              <a:t>пары слов</a:t>
            </a:r>
            <a:r>
              <a:rPr lang="en-US" dirty="0" smtClean="0"/>
              <a:t>)</a:t>
            </a:r>
            <a:r>
              <a:rPr lang="ru-RU" dirty="0" smtClean="0"/>
              <a:t>, триграммы или </a:t>
            </a:r>
            <a:r>
              <a:rPr lang="en-US" dirty="0" smtClean="0"/>
              <a:t>n-</a:t>
            </a:r>
            <a:r>
              <a:rPr lang="ru-RU" dirty="0" smtClean="0"/>
              <a:t>граммы для произвольного </a:t>
            </a:r>
            <a:r>
              <a:rPr lang="en-US" dirty="0" smtClean="0"/>
              <a:t>n</a:t>
            </a:r>
          </a:p>
          <a:p>
            <a:pPr lvl="1"/>
            <a:r>
              <a:rPr lang="ru-RU" dirty="0" smtClean="0"/>
              <a:t>Зеленая миля </a:t>
            </a:r>
            <a:r>
              <a:rPr lang="en-US" dirty="0" smtClean="0"/>
              <a:t>!= </a:t>
            </a:r>
            <a:r>
              <a:rPr lang="ru-RU" dirty="0" smtClean="0"/>
              <a:t>зеленая + миля</a:t>
            </a:r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Значимость термов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Разные </a:t>
            </a:r>
            <a:r>
              <a:rPr lang="ru-RU" dirty="0" smtClean="0"/>
              <a:t>термы </a:t>
            </a:r>
            <a:r>
              <a:rPr lang="en-US" dirty="0"/>
              <a:t>(n-</a:t>
            </a:r>
            <a:r>
              <a:rPr lang="ru-RU" dirty="0" smtClean="0"/>
              <a:t>граммы</a:t>
            </a:r>
            <a:r>
              <a:rPr lang="en-US" dirty="0" smtClean="0"/>
              <a:t>)</a:t>
            </a:r>
            <a:r>
              <a:rPr lang="ru-RU" dirty="0" smtClean="0"/>
              <a:t> имеют </a:t>
            </a:r>
            <a:r>
              <a:rPr lang="ru-RU" dirty="0"/>
              <a:t>разную значимость:</a:t>
            </a:r>
          </a:p>
          <a:p>
            <a:pPr lvl="1"/>
            <a:r>
              <a:rPr lang="ru-RU" dirty="0" smtClean="0"/>
              <a:t>Наличие в тексте </a:t>
            </a:r>
            <a:r>
              <a:rPr lang="ru-RU" dirty="0" err="1" smtClean="0"/>
              <a:t>униграммы</a:t>
            </a:r>
            <a:r>
              <a:rPr lang="ru-RU" dirty="0" smtClean="0"/>
              <a:t> «в» никак не помогает определить тематику.</a:t>
            </a:r>
          </a:p>
          <a:p>
            <a:pPr lvl="1"/>
            <a:r>
              <a:rPr lang="ru-RU" dirty="0" smtClean="0"/>
              <a:t>Наличие биграммы «</a:t>
            </a:r>
            <a:r>
              <a:rPr lang="ru-RU" dirty="0" err="1" smtClean="0"/>
              <a:t>словоформенный</a:t>
            </a:r>
            <a:r>
              <a:rPr lang="ru-RU" dirty="0" smtClean="0"/>
              <a:t> </a:t>
            </a:r>
            <a:r>
              <a:rPr lang="ru-RU" dirty="0" err="1" smtClean="0"/>
              <a:t>эмбеддинг</a:t>
            </a:r>
            <a:r>
              <a:rPr lang="ru-RU" dirty="0" smtClean="0"/>
              <a:t>» серьезно помогает</a:t>
            </a:r>
          </a:p>
          <a:p>
            <a:r>
              <a:rPr lang="ru-RU" dirty="0"/>
              <a:t>Можно пытаться оставлять только значимые для задачи </a:t>
            </a:r>
            <a:r>
              <a:rPr lang="en-US" dirty="0"/>
              <a:t>n-</a:t>
            </a:r>
            <a:r>
              <a:rPr lang="ru-RU" dirty="0"/>
              <a:t>граммы, но это требует огромного количества ручного труда</a:t>
            </a:r>
            <a:endParaRPr lang="en-US" dirty="0"/>
          </a:p>
          <a:p>
            <a:r>
              <a:rPr lang="ru-RU" dirty="0" smtClean="0"/>
              <a:t>Давайте попытаемся автоматически вычислить значимость </a:t>
            </a:r>
            <a:r>
              <a:rPr lang="en-US" dirty="0" smtClean="0"/>
              <a:t>n-</a:t>
            </a:r>
            <a:r>
              <a:rPr lang="ru-RU" dirty="0" smtClean="0"/>
              <a:t>граммы по коллекции текстов. </a:t>
            </a:r>
          </a:p>
          <a:p>
            <a:pPr lvl="1"/>
            <a:r>
              <a:rPr lang="ru-RU" dirty="0" smtClean="0"/>
              <a:t>Чем чаще терм встречается в документах коллекции, тем менее он значим (напр., стоп</a:t>
            </a:r>
            <a:r>
              <a:rPr lang="en-US" dirty="0" smtClean="0"/>
              <a:t>-</a:t>
            </a:r>
            <a:r>
              <a:rPr lang="ru-RU" dirty="0" smtClean="0"/>
              <a:t>слова встречаются практически везде)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Схема взвешивания </a:t>
            </a:r>
            <a:r>
              <a:rPr lang="en-US" dirty="0" err="1" smtClean="0"/>
              <a:t>tf-idf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Получаем </a:t>
            </a:r>
            <a:r>
              <a:rPr lang="ru-RU" dirty="0"/>
              <a:t>формулу </a:t>
            </a:r>
            <a:r>
              <a:rPr lang="en-US" dirty="0" err="1"/>
              <a:t>tf-idf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term frequency – inverted document frequency</a:t>
            </a:r>
            <a:r>
              <a:rPr lang="ru-RU" dirty="0" smtClean="0"/>
              <a:t>)</a:t>
            </a:r>
            <a:br>
              <a:rPr lang="ru-RU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ru-RU" dirty="0" smtClean="0"/>
          </a:p>
          <a:p>
            <a:r>
              <a:rPr lang="ru-RU" dirty="0" smtClean="0"/>
              <a:t>Позволяет качественно учитывать значимость термов</a:t>
            </a:r>
          </a:p>
          <a:p>
            <a:pPr lvl="1"/>
            <a:r>
              <a:rPr lang="ru-RU" dirty="0" smtClean="0"/>
              <a:t>Например, для задачи тематической классификации текстов </a:t>
            </a:r>
            <a:r>
              <a:rPr lang="ru-RU" dirty="0" err="1" smtClean="0"/>
              <a:t>мультиномиальный</a:t>
            </a:r>
            <a:r>
              <a:rPr lang="ru-RU" dirty="0" smtClean="0"/>
              <a:t> наивный Байес над мешком слов с </a:t>
            </a:r>
            <a:r>
              <a:rPr lang="en-US" dirty="0" err="1" smtClean="0"/>
              <a:t>tf-idf</a:t>
            </a:r>
            <a:r>
              <a:rPr lang="en-US" dirty="0" smtClean="0"/>
              <a:t> </a:t>
            </a:r>
            <a:r>
              <a:rPr lang="ru-RU" dirty="0" smtClean="0"/>
              <a:t>– очень качественный </a:t>
            </a:r>
            <a:r>
              <a:rPr lang="ru-RU" dirty="0" err="1" smtClean="0"/>
              <a:t>бейзлайн</a:t>
            </a:r>
            <a:endParaRPr lang="ru-RU" dirty="0" smtClean="0"/>
          </a:p>
          <a:p>
            <a:r>
              <a:rPr lang="ru-RU" dirty="0" smtClean="0"/>
              <a:t>По коллекции текстов вычисляется достаточно долго: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9308" y="1536635"/>
            <a:ext cx="7245805" cy="99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5088" y="4217826"/>
            <a:ext cx="629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Недостатки векторной модели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Получившиеся признаки слов</a:t>
            </a:r>
            <a:r>
              <a:rPr lang="en-US" dirty="0" smtClean="0"/>
              <a:t>/</a:t>
            </a:r>
            <a:r>
              <a:rPr lang="ru-RU" dirty="0" smtClean="0"/>
              <a:t>текстов имеют большую размерность (для текстов особенно актуально если работаем с </a:t>
            </a:r>
            <a:r>
              <a:rPr lang="en-US" dirty="0" smtClean="0"/>
              <a:t>n-</a:t>
            </a:r>
            <a:r>
              <a:rPr lang="ru-RU" dirty="0" smtClean="0"/>
              <a:t>граммами)</a:t>
            </a:r>
          </a:p>
          <a:p>
            <a:r>
              <a:rPr lang="ru-RU" dirty="0" smtClean="0"/>
              <a:t>За счет этого серьезно страдает производительность модели</a:t>
            </a:r>
          </a:p>
          <a:p>
            <a:r>
              <a:rPr lang="ru-RU" dirty="0" smtClean="0"/>
              <a:t>Модель склонна к переобучению, особенно на не очень больших корпусах (редкие слова могут случайно </a:t>
            </a:r>
            <a:r>
              <a:rPr lang="ru-RU" dirty="0" err="1" smtClean="0"/>
              <a:t>скоррелировать</a:t>
            </a:r>
            <a:r>
              <a:rPr lang="ru-RU" dirty="0" smtClean="0"/>
              <a:t> с целевыми классами или получить неоправданно высокий вес)</a:t>
            </a:r>
          </a:p>
          <a:p>
            <a:pPr lvl="1"/>
            <a:r>
              <a:rPr lang="ru-RU" dirty="0" smtClean="0"/>
              <a:t>Например терм «</a:t>
            </a:r>
            <a:r>
              <a:rPr lang="ru-RU" dirty="0" err="1" smtClean="0"/>
              <a:t>кинзмараули</a:t>
            </a:r>
            <a:r>
              <a:rPr lang="ru-RU" dirty="0" smtClean="0"/>
              <a:t>» встретился в корпусе 1 раз в тексте про экономику. На самом деле, </a:t>
            </a:r>
            <a:r>
              <a:rPr lang="ru-RU" dirty="0" err="1" smtClean="0"/>
              <a:t>кинзмараули</a:t>
            </a:r>
            <a:r>
              <a:rPr lang="ru-RU" dirty="0" smtClean="0"/>
              <a:t>– сорт вина.</a:t>
            </a:r>
          </a:p>
          <a:p>
            <a:r>
              <a:rPr lang="ru-RU" dirty="0" smtClean="0"/>
              <a:t>Близость термов по смыслу друг к другу никак не учитывается</a:t>
            </a:r>
          </a:p>
          <a:p>
            <a:pPr lvl="1"/>
            <a:r>
              <a:rPr lang="ru-RU" dirty="0" smtClean="0"/>
              <a:t>Аллюзии и реминисценции – близкие синонимы и должны обладать схожими признаками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BBYY Corpor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 anchor="b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e__x0442__x0432__x0435__x0442__x0441__x0442__x0432__x0435__x043d__x043d__x044b__x0439__x0020__x0437__x0430__x0020__x0448__x0430__x0431__x043b__x043e__x043d__x044b_ xmlns="1b68d7a2-7ffc-4e81-91b0-1900f50a0655">
      <UserInfo>
        <DisplayName/>
        <AccountId xsi:nil="true"/>
        <AccountType/>
      </UserInfo>
    </_x041e__x0442__x0432__x0435__x0442__x0441__x0442__x0432__x0435__x043d__x043d__x044b__x0439__x0020__x0437__x0430__x0020__x0448__x0430__x0431__x043b__x043e__x043d__x044b_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BB5050E19F454EB0E9B113FC084074" ma:contentTypeVersion="1" ma:contentTypeDescription="Create a new document." ma:contentTypeScope="" ma:versionID="bdabca07c525c9b86b444886fd4b5023">
  <xsd:schema xmlns:xsd="http://www.w3.org/2001/XMLSchema" xmlns:xs="http://www.w3.org/2001/XMLSchema" xmlns:p="http://schemas.microsoft.com/office/2006/metadata/properties" xmlns:ns2="1b68d7a2-7ffc-4e81-91b0-1900f50a0655" targetNamespace="http://schemas.microsoft.com/office/2006/metadata/properties" ma:root="true" ma:fieldsID="8cfe67294f8c0a7501cdaf04c56c9f0f" ns2:_="">
    <xsd:import namespace="1b68d7a2-7ffc-4e81-91b0-1900f50a0655"/>
    <xsd:element name="properties">
      <xsd:complexType>
        <xsd:sequence>
          <xsd:element name="documentManagement">
            <xsd:complexType>
              <xsd:all>
                <xsd:element ref="ns2:_x041e__x0442__x0432__x0435__x0442__x0441__x0442__x0432__x0435__x043d__x043d__x044b__x0439__x0020__x0437__x0430__x0020__x0448__x0430__x0431__x043b__x043e__x043d__x044b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68d7a2-7ffc-4e81-91b0-1900f50a0655" elementFormDefault="qualified">
    <xsd:import namespace="http://schemas.microsoft.com/office/2006/documentManagement/types"/>
    <xsd:import namespace="http://schemas.microsoft.com/office/infopath/2007/PartnerControls"/>
    <xsd:element name="_x041e__x0442__x0432__x0435__x0442__x0441__x0442__x0432__x0435__x043d__x043d__x044b__x0439__x0020__x0437__x0430__x0020__x0448__x0430__x0431__x043b__x043e__x043d__x044b_" ma:index="8" nillable="true" ma:displayName="Ответственный за шаблоны" ma:list="UserInfo" ma:SharePointGroup="0" ma:internalName="_x041e__x0442__x0432__x0435__x0442__x0441__x0442__x0432__x0435__x043d__x043d__x044b__x0439__x0020__x0437__x0430__x0020__x0448__x0430__x0431__x043b__x043e__x043d__x044b_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4F9C54-F177-4493-BF94-3780F7997C69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b68d7a2-7ffc-4e81-91b0-1900f50a065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BBFE74D-00D6-4588-B06D-E0F570A347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68d7a2-7ffc-4e81-91b0-1900f50a06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EAFB1-D447-42B1-BBD2-F6D2B024BD5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39052</TotalTime>
  <Words>1561</Words>
  <Application>Microsoft Office PowerPoint</Application>
  <PresentationFormat>On-screen Show (16:9)</PresentationFormat>
  <Paragraphs>234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Wingdings</vt:lpstr>
      <vt:lpstr>ABBYY Corporate</vt:lpstr>
      <vt:lpstr>Векторные признаки в NLP</vt:lpstr>
      <vt:lpstr>Содержание</vt:lpstr>
      <vt:lpstr>Векторная модель: обзор</vt:lpstr>
      <vt:lpstr>Простейшая векторная модель слова</vt:lpstr>
      <vt:lpstr>Простейшая модель текста</vt:lpstr>
      <vt:lpstr>Счетная модель текста</vt:lpstr>
      <vt:lpstr>Значимость термов</vt:lpstr>
      <vt:lpstr>Схема взвешивания tf-idf</vt:lpstr>
      <vt:lpstr>Недостатки векторной модели</vt:lpstr>
      <vt:lpstr>Собственные значения матрицы</vt:lpstr>
      <vt:lpstr>Сингулярное разложение матрицы</vt:lpstr>
      <vt:lpstr>Сингулярное разложение матрицы</vt:lpstr>
      <vt:lpstr>Аппроксимированное сингулярное разложение матрицы</vt:lpstr>
      <vt:lpstr>Дистрибутивная семантика</vt:lpstr>
      <vt:lpstr>Что такое контекст?</vt:lpstr>
      <vt:lpstr>Подсчет весов матрицы терм-контекст</vt:lpstr>
      <vt:lpstr>PPMI</vt:lpstr>
      <vt:lpstr>Векторная модели семантики</vt:lpstr>
      <vt:lpstr>Близость между векторами термов</vt:lpstr>
      <vt:lpstr>Признаки токена: эмбеддинги</vt:lpstr>
      <vt:lpstr>Эмбеддинги: векторная магия</vt:lpstr>
      <vt:lpstr>Простейшая модель эмбеддингов</vt:lpstr>
      <vt:lpstr>К word2vec</vt:lpstr>
      <vt:lpstr>Continuous bag of words</vt:lpstr>
      <vt:lpstr>Модель skip-gram</vt:lpstr>
      <vt:lpstr>Negative sampling</vt:lpstr>
      <vt:lpstr>Word2vec: решенные и открытые проблемы</vt:lpstr>
      <vt:lpstr>Сравнение моделей эмбеддингов</vt:lpstr>
      <vt:lpstr>Сравнение моделей: задача аналогий</vt:lpstr>
      <vt:lpstr>BATS (bigger analogies test set)</vt:lpstr>
      <vt:lpstr>Качество по категориям</vt:lpstr>
      <vt:lpstr>GloVe (Stanford)</vt:lpstr>
      <vt:lpstr>FastText</vt:lpstr>
      <vt:lpstr>Sent2vec и doc2vec</vt:lpstr>
      <vt:lpstr>Двуязычные эмбеддинги</vt:lpstr>
      <vt:lpstr>Языковые модели: формулировка задачи</vt:lpstr>
      <vt:lpstr>Применения языковых моделей</vt:lpstr>
      <vt:lpstr>Измерение качества языковых моделей</vt:lpstr>
      <vt:lpstr>Языковые модели на основе n-грам</vt:lpstr>
      <vt:lpstr>Счетные языковые модели</vt:lpstr>
      <vt:lpstr>LSTM</vt:lpstr>
      <vt:lpstr>Рекуррентные нейронные языковые модели</vt:lpstr>
      <vt:lpstr>Архитектура нейронной языковой модели</vt:lpstr>
      <vt:lpstr>Эмбеддинги на языковых моделях - ELMo</vt:lpstr>
      <vt:lpstr>Преимущества ELMo</vt:lpstr>
      <vt:lpstr>ULMFit</vt:lpstr>
      <vt:lpstr>BERT</vt:lpstr>
      <vt:lpstr>Использование BERT для разных задач</vt:lpstr>
      <vt:lpstr>Flair embeddings</vt:lpstr>
      <vt:lpstr>Transformer-XL</vt:lpstr>
    </vt:vector>
  </TitlesOfParts>
  <Company>ABBYY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ASvetlichnaya</dc:creator>
  <cp:lastModifiedBy>Ivan Smurov</cp:lastModifiedBy>
  <cp:revision>875</cp:revision>
  <dcterms:created xsi:type="dcterms:W3CDTF">2012-10-11T07:31:41Z</dcterms:created>
  <dcterms:modified xsi:type="dcterms:W3CDTF">2019-10-14T18:30:46Z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0x0101001DBB5050E19F454EB0E9B113FC084074</vt:lpwstr>
  </property>
</Properties>
</file>